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5" r:id="rId10"/>
    <p:sldId id="261" r:id="rId11"/>
    <p:sldId id="266" r:id="rId12"/>
    <p:sldId id="267" r:id="rId13"/>
    <p:sldId id="268" r:id="rId14"/>
    <p:sldId id="271" r:id="rId15"/>
    <p:sldId id="269" r:id="rId16"/>
    <p:sldId id="273" r:id="rId17"/>
    <p:sldId id="274" r:id="rId18"/>
    <p:sldId id="272" r:id="rId19"/>
  </p:sldIdLst>
  <p:sldSz cx="9144000" cy="6858000" type="screen4x3"/>
  <p:notesSz cx="6669088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386294"/>
    <a:srgbClr val="EE0000"/>
    <a:srgbClr val="FA0000"/>
    <a:srgbClr val="EA4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76B21-DFEB-4625-BBA4-59CE0667FD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90BE77D-8E96-40BE-96E7-3B31D85F2098}">
      <dgm:prSet phldrT="[Tekst]" custT="1"/>
      <dgm:spPr/>
      <dgm:t>
        <a:bodyPr/>
        <a:lstStyle/>
        <a:p>
          <a:endParaRPr lang="hr-HR" sz="1800" dirty="0"/>
        </a:p>
      </dgm:t>
    </dgm:pt>
    <dgm:pt modelId="{E5822F07-2A90-49B7-B82C-3520F05C0864}" type="parTrans" cxnId="{94CE5A5E-AD55-42A1-9410-E0FDB4B217DE}">
      <dgm:prSet/>
      <dgm:spPr/>
      <dgm:t>
        <a:bodyPr/>
        <a:lstStyle/>
        <a:p>
          <a:endParaRPr lang="hr-HR"/>
        </a:p>
      </dgm:t>
    </dgm:pt>
    <dgm:pt modelId="{BC111690-564E-42DC-AF63-2C3377DAC29B}" type="sibTrans" cxnId="{94CE5A5E-AD55-42A1-9410-E0FDB4B217DE}">
      <dgm:prSet/>
      <dgm:spPr/>
      <dgm:t>
        <a:bodyPr/>
        <a:lstStyle/>
        <a:p>
          <a:endParaRPr lang="hr-HR"/>
        </a:p>
      </dgm:t>
    </dgm:pt>
    <dgm:pt modelId="{1EB2137A-E778-4336-993C-DBB07D84F149}">
      <dgm:prSet phldrT="[Tekst]" custT="1"/>
      <dgm:spPr/>
      <dgm:t>
        <a:bodyPr/>
        <a:lstStyle/>
        <a:p>
          <a:r>
            <a:rPr lang="hr-HR" sz="2000" dirty="0" smtClean="0"/>
            <a:t>Jačanje provedbenih kapaciteta-ljudskih i operativnih</a:t>
          </a:r>
          <a:endParaRPr lang="hr-HR" sz="2000" dirty="0"/>
        </a:p>
      </dgm:t>
    </dgm:pt>
    <dgm:pt modelId="{3FC3C9A3-A288-4C33-862B-B2088C4BEE36}" type="parTrans" cxnId="{E0F935A8-FE27-4F69-ADEC-4F82A06C14C8}">
      <dgm:prSet/>
      <dgm:spPr/>
      <dgm:t>
        <a:bodyPr/>
        <a:lstStyle/>
        <a:p>
          <a:endParaRPr lang="hr-HR"/>
        </a:p>
      </dgm:t>
    </dgm:pt>
    <dgm:pt modelId="{DCBCA77D-470D-4AA0-BA9D-B765B0FE2B45}" type="sibTrans" cxnId="{E0F935A8-FE27-4F69-ADEC-4F82A06C14C8}">
      <dgm:prSet/>
      <dgm:spPr/>
      <dgm:t>
        <a:bodyPr/>
        <a:lstStyle/>
        <a:p>
          <a:endParaRPr lang="hr-HR"/>
        </a:p>
      </dgm:t>
    </dgm:pt>
    <dgm:pt modelId="{C36C8B61-39FA-4D69-A4F3-774AACC17759}">
      <dgm:prSet phldrT="[Tekst]"/>
      <dgm:spPr/>
      <dgm:t>
        <a:bodyPr/>
        <a:lstStyle/>
        <a:p>
          <a:endParaRPr lang="hr-HR" dirty="0"/>
        </a:p>
      </dgm:t>
    </dgm:pt>
    <dgm:pt modelId="{B5687B35-DA8F-4D65-A048-C71A03C853B6}" type="parTrans" cxnId="{3CB77DB4-E2FB-4C1B-8F87-D167D6D01BC0}">
      <dgm:prSet/>
      <dgm:spPr/>
      <dgm:t>
        <a:bodyPr/>
        <a:lstStyle/>
        <a:p>
          <a:endParaRPr lang="hr-HR"/>
        </a:p>
      </dgm:t>
    </dgm:pt>
    <dgm:pt modelId="{12EE18A6-3FE0-494E-9616-95F458D5509F}" type="sibTrans" cxnId="{3CB77DB4-E2FB-4C1B-8F87-D167D6D01BC0}">
      <dgm:prSet/>
      <dgm:spPr/>
      <dgm:t>
        <a:bodyPr/>
        <a:lstStyle/>
        <a:p>
          <a:endParaRPr lang="hr-HR"/>
        </a:p>
      </dgm:t>
    </dgm:pt>
    <dgm:pt modelId="{12CA3885-7E26-407A-B446-D77E62F21F6F}">
      <dgm:prSet phldrT="[Tekst]" custT="1"/>
      <dgm:spPr/>
      <dgm:t>
        <a:bodyPr/>
        <a:lstStyle/>
        <a:p>
          <a:r>
            <a:rPr lang="hr-HR" sz="2000" dirty="0" smtClean="0"/>
            <a:t>Povećana vidljivost udruge u javnom prostoru</a:t>
          </a:r>
          <a:endParaRPr lang="hr-HR" sz="2000" dirty="0"/>
        </a:p>
      </dgm:t>
    </dgm:pt>
    <dgm:pt modelId="{2C4DCFDE-88E6-4419-9DB0-8767BD209065}" type="parTrans" cxnId="{53A9E65A-782C-4599-9BC8-1DBA784E0935}">
      <dgm:prSet/>
      <dgm:spPr/>
      <dgm:t>
        <a:bodyPr/>
        <a:lstStyle/>
        <a:p>
          <a:endParaRPr lang="hr-HR"/>
        </a:p>
      </dgm:t>
    </dgm:pt>
    <dgm:pt modelId="{E41CE4B5-B693-418B-BAF6-B5BBB358978F}" type="sibTrans" cxnId="{53A9E65A-782C-4599-9BC8-1DBA784E0935}">
      <dgm:prSet/>
      <dgm:spPr/>
      <dgm:t>
        <a:bodyPr/>
        <a:lstStyle/>
        <a:p>
          <a:endParaRPr lang="hr-HR"/>
        </a:p>
      </dgm:t>
    </dgm:pt>
    <dgm:pt modelId="{6B9949A3-3352-478E-8322-E103BF5934CF}">
      <dgm:prSet/>
      <dgm:spPr/>
      <dgm:t>
        <a:bodyPr/>
        <a:lstStyle/>
        <a:p>
          <a:endParaRPr lang="hr-HR" dirty="0"/>
        </a:p>
      </dgm:t>
    </dgm:pt>
    <dgm:pt modelId="{67B4D0A0-C5C2-4F65-B48A-CD73C6F0EBAC}" type="parTrans" cxnId="{ABA7DE7B-0131-496B-BC99-8204011CCEE2}">
      <dgm:prSet/>
      <dgm:spPr/>
      <dgm:t>
        <a:bodyPr/>
        <a:lstStyle/>
        <a:p>
          <a:endParaRPr lang="hr-HR"/>
        </a:p>
      </dgm:t>
    </dgm:pt>
    <dgm:pt modelId="{CEC61D3E-7FC8-4A33-9ED2-71C21BAC86FE}" type="sibTrans" cxnId="{ABA7DE7B-0131-496B-BC99-8204011CCEE2}">
      <dgm:prSet/>
      <dgm:spPr/>
      <dgm:t>
        <a:bodyPr/>
        <a:lstStyle/>
        <a:p>
          <a:endParaRPr lang="hr-HR"/>
        </a:p>
      </dgm:t>
    </dgm:pt>
    <dgm:pt modelId="{8F83261F-2C6A-4760-B214-DBE033139C52}">
      <dgm:prSet/>
      <dgm:spPr/>
      <dgm:t>
        <a:bodyPr/>
        <a:lstStyle/>
        <a:p>
          <a:endParaRPr lang="hr-HR" dirty="0"/>
        </a:p>
      </dgm:t>
    </dgm:pt>
    <dgm:pt modelId="{3DA5AB1C-D410-42D1-ADC3-A5CC840A3FD5}" type="parTrans" cxnId="{C80C7F4F-CF52-41F0-B898-E8A0CB61BE50}">
      <dgm:prSet/>
      <dgm:spPr/>
      <dgm:t>
        <a:bodyPr/>
        <a:lstStyle/>
        <a:p>
          <a:endParaRPr lang="hr-HR"/>
        </a:p>
      </dgm:t>
    </dgm:pt>
    <dgm:pt modelId="{538691BC-A190-4002-82A2-F4DD4D04AF67}" type="sibTrans" cxnId="{C80C7F4F-CF52-41F0-B898-E8A0CB61BE50}">
      <dgm:prSet/>
      <dgm:spPr/>
      <dgm:t>
        <a:bodyPr/>
        <a:lstStyle/>
        <a:p>
          <a:endParaRPr lang="hr-HR"/>
        </a:p>
      </dgm:t>
    </dgm:pt>
    <dgm:pt modelId="{AC698393-E75D-4018-9B1E-7B4ADC298D5C}">
      <dgm:prSet custT="1"/>
      <dgm:spPr/>
      <dgm:t>
        <a:bodyPr/>
        <a:lstStyle/>
        <a:p>
          <a:r>
            <a:rPr lang="hr-HR" sz="2000" dirty="0" smtClean="0"/>
            <a:t>Povećan opseg pružanja socijalnih usluga</a:t>
          </a:r>
          <a:endParaRPr lang="hr-HR" sz="2000" dirty="0"/>
        </a:p>
      </dgm:t>
    </dgm:pt>
    <dgm:pt modelId="{5593C6F8-A7EC-4CD4-B79F-ED4C2D1727FB}" type="parTrans" cxnId="{36791838-1E7D-4205-BAEC-21B8E0ACAE72}">
      <dgm:prSet/>
      <dgm:spPr/>
      <dgm:t>
        <a:bodyPr/>
        <a:lstStyle/>
        <a:p>
          <a:endParaRPr lang="hr-HR"/>
        </a:p>
      </dgm:t>
    </dgm:pt>
    <dgm:pt modelId="{108E48DD-68EB-4AAB-8E72-00D13F3201B9}" type="sibTrans" cxnId="{36791838-1E7D-4205-BAEC-21B8E0ACAE72}">
      <dgm:prSet/>
      <dgm:spPr/>
      <dgm:t>
        <a:bodyPr/>
        <a:lstStyle/>
        <a:p>
          <a:endParaRPr lang="hr-HR"/>
        </a:p>
      </dgm:t>
    </dgm:pt>
    <dgm:pt modelId="{D0240DFE-3661-4EE1-9F3E-D5EF6125A6FB}">
      <dgm:prSet custT="1"/>
      <dgm:spPr/>
      <dgm:t>
        <a:bodyPr/>
        <a:lstStyle/>
        <a:p>
          <a:r>
            <a:rPr lang="hr-HR" sz="2000" dirty="0" smtClean="0"/>
            <a:t>Stvorena platforma za nastavak aktivnosti i osmišljavanje nove ponude socijalnih usluga</a:t>
          </a:r>
          <a:endParaRPr lang="hr-HR" sz="2000" dirty="0"/>
        </a:p>
      </dgm:t>
    </dgm:pt>
    <dgm:pt modelId="{33788B43-DC94-4B14-8BFE-8B52B163A532}" type="parTrans" cxnId="{883A78EB-9DCC-4DF8-943A-B8C77975CC87}">
      <dgm:prSet/>
      <dgm:spPr/>
      <dgm:t>
        <a:bodyPr/>
        <a:lstStyle/>
        <a:p>
          <a:endParaRPr lang="hr-HR"/>
        </a:p>
      </dgm:t>
    </dgm:pt>
    <dgm:pt modelId="{F8E27324-03BF-4A41-8483-D021CF4672F5}" type="sibTrans" cxnId="{883A78EB-9DCC-4DF8-943A-B8C77975CC87}">
      <dgm:prSet/>
      <dgm:spPr/>
      <dgm:t>
        <a:bodyPr/>
        <a:lstStyle/>
        <a:p>
          <a:endParaRPr lang="hr-HR"/>
        </a:p>
      </dgm:t>
    </dgm:pt>
    <dgm:pt modelId="{DF255690-7AF7-4A91-964E-0D36F0CD54FB}">
      <dgm:prSet phldrT="[Tekst]" custT="1"/>
      <dgm:spPr/>
      <dgm:t>
        <a:bodyPr/>
        <a:lstStyle/>
        <a:p>
          <a:r>
            <a:rPr lang="hr-HR" sz="2000" dirty="0" smtClean="0"/>
            <a:t>Izrađeni obrasci i mehanizmi provedbe programa</a:t>
          </a:r>
          <a:endParaRPr lang="hr-HR" sz="2000" dirty="0"/>
        </a:p>
      </dgm:t>
    </dgm:pt>
    <dgm:pt modelId="{46A41CF5-34E9-45F5-B054-8511AC9CECD0}" type="sibTrans" cxnId="{CA464D68-1BAB-40FF-9D4C-3373F084C8C2}">
      <dgm:prSet/>
      <dgm:spPr/>
      <dgm:t>
        <a:bodyPr/>
        <a:lstStyle/>
        <a:p>
          <a:endParaRPr lang="hr-HR"/>
        </a:p>
      </dgm:t>
    </dgm:pt>
    <dgm:pt modelId="{A196D80A-0796-44CA-9A88-193E6191FF74}" type="parTrans" cxnId="{CA464D68-1BAB-40FF-9D4C-3373F084C8C2}">
      <dgm:prSet/>
      <dgm:spPr/>
      <dgm:t>
        <a:bodyPr/>
        <a:lstStyle/>
        <a:p>
          <a:endParaRPr lang="hr-HR"/>
        </a:p>
      </dgm:t>
    </dgm:pt>
    <dgm:pt modelId="{FD47A717-1DC8-43CF-94DA-CEF7FE804643}">
      <dgm:prSet phldrT="[Tekst]"/>
      <dgm:spPr/>
      <dgm:t>
        <a:bodyPr/>
        <a:lstStyle/>
        <a:p>
          <a:endParaRPr lang="hr-HR" dirty="0"/>
        </a:p>
      </dgm:t>
    </dgm:pt>
    <dgm:pt modelId="{1485611D-E7A2-4C81-B6A0-0C16D620F961}" type="sibTrans" cxnId="{31DA0577-752C-469A-82F2-877A977BD212}">
      <dgm:prSet/>
      <dgm:spPr/>
      <dgm:t>
        <a:bodyPr/>
        <a:lstStyle/>
        <a:p>
          <a:endParaRPr lang="hr-HR"/>
        </a:p>
      </dgm:t>
    </dgm:pt>
    <dgm:pt modelId="{62096B41-0B59-40EC-B4DD-71F0CA844723}" type="parTrans" cxnId="{31DA0577-752C-469A-82F2-877A977BD212}">
      <dgm:prSet/>
      <dgm:spPr/>
      <dgm:t>
        <a:bodyPr/>
        <a:lstStyle/>
        <a:p>
          <a:endParaRPr lang="hr-HR"/>
        </a:p>
      </dgm:t>
    </dgm:pt>
    <dgm:pt modelId="{5C24C6A1-1310-485D-9796-DEB453D53E98}" type="pres">
      <dgm:prSet presAssocID="{A5876B21-DFEB-4625-BBA4-59CE0667FD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A1D7A3-CBE4-4ADB-A6D3-025F91013082}" type="pres">
      <dgm:prSet presAssocID="{090BE77D-8E96-40BE-96E7-3B31D85F2098}" presName="composite" presStyleCnt="0"/>
      <dgm:spPr/>
    </dgm:pt>
    <dgm:pt modelId="{B925D12C-8CE0-43DA-B789-83CF82A623CD}" type="pres">
      <dgm:prSet presAssocID="{090BE77D-8E96-40BE-96E7-3B31D85F20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FED6B-3AD7-4146-9F77-4A4FA0F1C4ED}" type="pres">
      <dgm:prSet presAssocID="{090BE77D-8E96-40BE-96E7-3B31D85F20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BF57E3-01E3-4858-A927-FB69165E7B0E}" type="pres">
      <dgm:prSet presAssocID="{BC111690-564E-42DC-AF63-2C3377DAC29B}" presName="sp" presStyleCnt="0"/>
      <dgm:spPr/>
    </dgm:pt>
    <dgm:pt modelId="{3642B4CC-891E-4B67-A405-84E342D09F09}" type="pres">
      <dgm:prSet presAssocID="{FD47A717-1DC8-43CF-94DA-CEF7FE804643}" presName="composite" presStyleCnt="0"/>
      <dgm:spPr/>
    </dgm:pt>
    <dgm:pt modelId="{C698E5BB-6307-40BD-87E4-6EC2B546CB30}" type="pres">
      <dgm:prSet presAssocID="{FD47A717-1DC8-43CF-94DA-CEF7FE8046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895BA9-1999-4FB8-BD3C-84D97D6CBD01}" type="pres">
      <dgm:prSet presAssocID="{FD47A717-1DC8-43CF-94DA-CEF7FE8046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B5370-62C2-42CD-B15A-3F77CB6360CC}" type="pres">
      <dgm:prSet presAssocID="{1485611D-E7A2-4C81-B6A0-0C16D620F961}" presName="sp" presStyleCnt="0"/>
      <dgm:spPr/>
    </dgm:pt>
    <dgm:pt modelId="{EE2DD1EB-9811-45D0-9B06-DAB4062FA3A2}" type="pres">
      <dgm:prSet presAssocID="{C36C8B61-39FA-4D69-A4F3-774AACC17759}" presName="composite" presStyleCnt="0"/>
      <dgm:spPr/>
    </dgm:pt>
    <dgm:pt modelId="{36896821-880A-43B0-8912-4B9697C8262A}" type="pres">
      <dgm:prSet presAssocID="{C36C8B61-39FA-4D69-A4F3-774AACC1775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B30279-F87E-4504-93AD-D447FB9E94C8}" type="pres">
      <dgm:prSet presAssocID="{C36C8B61-39FA-4D69-A4F3-774AACC1775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4C7940-175E-4F51-AE3D-17C50C198975}" type="pres">
      <dgm:prSet presAssocID="{12EE18A6-3FE0-494E-9616-95F458D5509F}" presName="sp" presStyleCnt="0"/>
      <dgm:spPr/>
    </dgm:pt>
    <dgm:pt modelId="{528DD6EB-6244-497E-8CEB-F7707EC915E0}" type="pres">
      <dgm:prSet presAssocID="{6B9949A3-3352-478E-8322-E103BF5934CF}" presName="composite" presStyleCnt="0"/>
      <dgm:spPr/>
    </dgm:pt>
    <dgm:pt modelId="{635C3250-E73C-4A0D-B0B2-7D191A3B16A4}" type="pres">
      <dgm:prSet presAssocID="{6B9949A3-3352-478E-8322-E103BF5934C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6766FA-ED5B-4B3C-AEA1-F6B9D8ADB230}" type="pres">
      <dgm:prSet presAssocID="{6B9949A3-3352-478E-8322-E103BF5934C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C44B7E-9787-437B-9E28-B4850B912DBD}" type="pres">
      <dgm:prSet presAssocID="{CEC61D3E-7FC8-4A33-9ED2-71C21BAC86FE}" presName="sp" presStyleCnt="0"/>
      <dgm:spPr/>
    </dgm:pt>
    <dgm:pt modelId="{3F1D0CB7-44E5-4E69-AE99-7ACF32BFA570}" type="pres">
      <dgm:prSet presAssocID="{8F83261F-2C6A-4760-B214-DBE033139C52}" presName="composite" presStyleCnt="0"/>
      <dgm:spPr/>
    </dgm:pt>
    <dgm:pt modelId="{5E5EC6D8-03D9-43C3-BA5F-D9A2F398E19F}" type="pres">
      <dgm:prSet presAssocID="{8F83261F-2C6A-4760-B214-DBE033139C5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619A95-219B-424B-A02F-C95B08D55F63}" type="pres">
      <dgm:prSet presAssocID="{8F83261F-2C6A-4760-B214-DBE033139C5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7D6B499-A67C-4588-AE65-50C109895E5B}" type="presOf" srcId="{A5876B21-DFEB-4625-BBA4-59CE0667FD68}" destId="{5C24C6A1-1310-485D-9796-DEB453D53E98}" srcOrd="0" destOrd="0" presId="urn:microsoft.com/office/officeart/2005/8/layout/chevron2"/>
    <dgm:cxn modelId="{7D01AE3B-45AA-4A4A-9429-5FB150C680B6}" type="presOf" srcId="{1EB2137A-E778-4336-993C-DBB07D84F149}" destId="{508FED6B-3AD7-4146-9F77-4A4FA0F1C4ED}" srcOrd="0" destOrd="0" presId="urn:microsoft.com/office/officeart/2005/8/layout/chevron2"/>
    <dgm:cxn modelId="{64DC53B4-C16D-4092-A7A5-B40F68A1E038}" type="presOf" srcId="{AC698393-E75D-4018-9B1E-7B4ADC298D5C}" destId="{DB6766FA-ED5B-4B3C-AEA1-F6B9D8ADB230}" srcOrd="0" destOrd="0" presId="urn:microsoft.com/office/officeart/2005/8/layout/chevron2"/>
    <dgm:cxn modelId="{3CB77DB4-E2FB-4C1B-8F87-D167D6D01BC0}" srcId="{A5876B21-DFEB-4625-BBA4-59CE0667FD68}" destId="{C36C8B61-39FA-4D69-A4F3-774AACC17759}" srcOrd="2" destOrd="0" parTransId="{B5687B35-DA8F-4D65-A048-C71A03C853B6}" sibTransId="{12EE18A6-3FE0-494E-9616-95F458D5509F}"/>
    <dgm:cxn modelId="{76D2D8F6-EB92-4569-9009-39B81BCC7507}" type="presOf" srcId="{DF255690-7AF7-4A91-964E-0D36F0CD54FB}" destId="{F0895BA9-1999-4FB8-BD3C-84D97D6CBD01}" srcOrd="0" destOrd="0" presId="urn:microsoft.com/office/officeart/2005/8/layout/chevron2"/>
    <dgm:cxn modelId="{ABA7DE7B-0131-496B-BC99-8204011CCEE2}" srcId="{A5876B21-DFEB-4625-BBA4-59CE0667FD68}" destId="{6B9949A3-3352-478E-8322-E103BF5934CF}" srcOrd="3" destOrd="0" parTransId="{67B4D0A0-C5C2-4F65-B48A-CD73C6F0EBAC}" sibTransId="{CEC61D3E-7FC8-4A33-9ED2-71C21BAC86FE}"/>
    <dgm:cxn modelId="{36791838-1E7D-4205-BAEC-21B8E0ACAE72}" srcId="{6B9949A3-3352-478E-8322-E103BF5934CF}" destId="{AC698393-E75D-4018-9B1E-7B4ADC298D5C}" srcOrd="0" destOrd="0" parTransId="{5593C6F8-A7EC-4CD4-B79F-ED4C2D1727FB}" sibTransId="{108E48DD-68EB-4AAB-8E72-00D13F3201B9}"/>
    <dgm:cxn modelId="{0558A92C-6C8A-44BD-BF94-4CF5C2567C2B}" type="presOf" srcId="{D0240DFE-3661-4EE1-9F3E-D5EF6125A6FB}" destId="{92619A95-219B-424B-A02F-C95B08D55F63}" srcOrd="0" destOrd="0" presId="urn:microsoft.com/office/officeart/2005/8/layout/chevron2"/>
    <dgm:cxn modelId="{30868A8E-EE7E-441E-BA3D-D123F45732D8}" type="presOf" srcId="{8F83261F-2C6A-4760-B214-DBE033139C52}" destId="{5E5EC6D8-03D9-43C3-BA5F-D9A2F398E19F}" srcOrd="0" destOrd="0" presId="urn:microsoft.com/office/officeart/2005/8/layout/chevron2"/>
    <dgm:cxn modelId="{DF8606A4-9C4E-463C-A76E-57EF0A40BD0A}" type="presOf" srcId="{090BE77D-8E96-40BE-96E7-3B31D85F2098}" destId="{B925D12C-8CE0-43DA-B789-83CF82A623CD}" srcOrd="0" destOrd="0" presId="urn:microsoft.com/office/officeart/2005/8/layout/chevron2"/>
    <dgm:cxn modelId="{48098C1A-CABC-4D7E-8740-EBF64E99E9DD}" type="presOf" srcId="{12CA3885-7E26-407A-B446-D77E62F21F6F}" destId="{33B30279-F87E-4504-93AD-D447FB9E94C8}" srcOrd="0" destOrd="0" presId="urn:microsoft.com/office/officeart/2005/8/layout/chevron2"/>
    <dgm:cxn modelId="{9FC2C103-F61A-4310-AD71-629B30CDA721}" type="presOf" srcId="{6B9949A3-3352-478E-8322-E103BF5934CF}" destId="{635C3250-E73C-4A0D-B0B2-7D191A3B16A4}" srcOrd="0" destOrd="0" presId="urn:microsoft.com/office/officeart/2005/8/layout/chevron2"/>
    <dgm:cxn modelId="{4A0D32EB-7672-4B6E-BA99-67E6E1CE5E68}" type="presOf" srcId="{FD47A717-1DC8-43CF-94DA-CEF7FE804643}" destId="{C698E5BB-6307-40BD-87E4-6EC2B546CB30}" srcOrd="0" destOrd="0" presId="urn:microsoft.com/office/officeart/2005/8/layout/chevron2"/>
    <dgm:cxn modelId="{94CE5A5E-AD55-42A1-9410-E0FDB4B217DE}" srcId="{A5876B21-DFEB-4625-BBA4-59CE0667FD68}" destId="{090BE77D-8E96-40BE-96E7-3B31D85F2098}" srcOrd="0" destOrd="0" parTransId="{E5822F07-2A90-49B7-B82C-3520F05C0864}" sibTransId="{BC111690-564E-42DC-AF63-2C3377DAC29B}"/>
    <dgm:cxn modelId="{53A9E65A-782C-4599-9BC8-1DBA784E0935}" srcId="{C36C8B61-39FA-4D69-A4F3-774AACC17759}" destId="{12CA3885-7E26-407A-B446-D77E62F21F6F}" srcOrd="0" destOrd="0" parTransId="{2C4DCFDE-88E6-4419-9DB0-8767BD209065}" sibTransId="{E41CE4B5-B693-418B-BAF6-B5BBB358978F}"/>
    <dgm:cxn modelId="{31DA0577-752C-469A-82F2-877A977BD212}" srcId="{A5876B21-DFEB-4625-BBA4-59CE0667FD68}" destId="{FD47A717-1DC8-43CF-94DA-CEF7FE804643}" srcOrd="1" destOrd="0" parTransId="{62096B41-0B59-40EC-B4DD-71F0CA844723}" sibTransId="{1485611D-E7A2-4C81-B6A0-0C16D620F961}"/>
    <dgm:cxn modelId="{CA464D68-1BAB-40FF-9D4C-3373F084C8C2}" srcId="{FD47A717-1DC8-43CF-94DA-CEF7FE804643}" destId="{DF255690-7AF7-4A91-964E-0D36F0CD54FB}" srcOrd="0" destOrd="0" parTransId="{A196D80A-0796-44CA-9A88-193E6191FF74}" sibTransId="{46A41CF5-34E9-45F5-B054-8511AC9CECD0}"/>
    <dgm:cxn modelId="{C80C7F4F-CF52-41F0-B898-E8A0CB61BE50}" srcId="{A5876B21-DFEB-4625-BBA4-59CE0667FD68}" destId="{8F83261F-2C6A-4760-B214-DBE033139C52}" srcOrd="4" destOrd="0" parTransId="{3DA5AB1C-D410-42D1-ADC3-A5CC840A3FD5}" sibTransId="{538691BC-A190-4002-82A2-F4DD4D04AF67}"/>
    <dgm:cxn modelId="{4DBDD5C4-CDDF-4239-8067-EA323EE00E32}" type="presOf" srcId="{C36C8B61-39FA-4D69-A4F3-774AACC17759}" destId="{36896821-880A-43B0-8912-4B9697C8262A}" srcOrd="0" destOrd="0" presId="urn:microsoft.com/office/officeart/2005/8/layout/chevron2"/>
    <dgm:cxn modelId="{E0F935A8-FE27-4F69-ADEC-4F82A06C14C8}" srcId="{090BE77D-8E96-40BE-96E7-3B31D85F2098}" destId="{1EB2137A-E778-4336-993C-DBB07D84F149}" srcOrd="0" destOrd="0" parTransId="{3FC3C9A3-A288-4C33-862B-B2088C4BEE36}" sibTransId="{DCBCA77D-470D-4AA0-BA9D-B765B0FE2B45}"/>
    <dgm:cxn modelId="{883A78EB-9DCC-4DF8-943A-B8C77975CC87}" srcId="{8F83261F-2C6A-4760-B214-DBE033139C52}" destId="{D0240DFE-3661-4EE1-9F3E-D5EF6125A6FB}" srcOrd="0" destOrd="0" parTransId="{33788B43-DC94-4B14-8BFE-8B52B163A532}" sibTransId="{F8E27324-03BF-4A41-8483-D021CF4672F5}"/>
    <dgm:cxn modelId="{F6AA39E8-3825-4AD4-9568-D6F546D55612}" type="presParOf" srcId="{5C24C6A1-1310-485D-9796-DEB453D53E98}" destId="{96A1D7A3-CBE4-4ADB-A6D3-025F91013082}" srcOrd="0" destOrd="0" presId="urn:microsoft.com/office/officeart/2005/8/layout/chevron2"/>
    <dgm:cxn modelId="{73C6E9A1-B683-4592-983E-08E01BC3A5E6}" type="presParOf" srcId="{96A1D7A3-CBE4-4ADB-A6D3-025F91013082}" destId="{B925D12C-8CE0-43DA-B789-83CF82A623CD}" srcOrd="0" destOrd="0" presId="urn:microsoft.com/office/officeart/2005/8/layout/chevron2"/>
    <dgm:cxn modelId="{9FD7C008-C20B-4B2E-81EE-402EEF66CC6D}" type="presParOf" srcId="{96A1D7A3-CBE4-4ADB-A6D3-025F91013082}" destId="{508FED6B-3AD7-4146-9F77-4A4FA0F1C4ED}" srcOrd="1" destOrd="0" presId="urn:microsoft.com/office/officeart/2005/8/layout/chevron2"/>
    <dgm:cxn modelId="{92713DAC-8401-4CF8-9692-398648E03D92}" type="presParOf" srcId="{5C24C6A1-1310-485D-9796-DEB453D53E98}" destId="{7EBF57E3-01E3-4858-A927-FB69165E7B0E}" srcOrd="1" destOrd="0" presId="urn:microsoft.com/office/officeart/2005/8/layout/chevron2"/>
    <dgm:cxn modelId="{B1DAD02E-1FA5-41B6-83E6-FC2A09882F1B}" type="presParOf" srcId="{5C24C6A1-1310-485D-9796-DEB453D53E98}" destId="{3642B4CC-891E-4B67-A405-84E342D09F09}" srcOrd="2" destOrd="0" presId="urn:microsoft.com/office/officeart/2005/8/layout/chevron2"/>
    <dgm:cxn modelId="{7E3E1DFF-5E36-4F23-A0AA-7100DE794863}" type="presParOf" srcId="{3642B4CC-891E-4B67-A405-84E342D09F09}" destId="{C698E5BB-6307-40BD-87E4-6EC2B546CB30}" srcOrd="0" destOrd="0" presId="urn:microsoft.com/office/officeart/2005/8/layout/chevron2"/>
    <dgm:cxn modelId="{A7B79EA3-AC47-4531-944A-429AB7D0F68C}" type="presParOf" srcId="{3642B4CC-891E-4B67-A405-84E342D09F09}" destId="{F0895BA9-1999-4FB8-BD3C-84D97D6CBD01}" srcOrd="1" destOrd="0" presId="urn:microsoft.com/office/officeart/2005/8/layout/chevron2"/>
    <dgm:cxn modelId="{2BF7CE44-7821-4CA9-B2EC-DAF952D17EB1}" type="presParOf" srcId="{5C24C6A1-1310-485D-9796-DEB453D53E98}" destId="{097B5370-62C2-42CD-B15A-3F77CB6360CC}" srcOrd="3" destOrd="0" presId="urn:microsoft.com/office/officeart/2005/8/layout/chevron2"/>
    <dgm:cxn modelId="{8AF3445B-8DDC-4068-BBEF-9CD10BF4BC1F}" type="presParOf" srcId="{5C24C6A1-1310-485D-9796-DEB453D53E98}" destId="{EE2DD1EB-9811-45D0-9B06-DAB4062FA3A2}" srcOrd="4" destOrd="0" presId="urn:microsoft.com/office/officeart/2005/8/layout/chevron2"/>
    <dgm:cxn modelId="{28A7E243-2AED-42B0-BDA3-7DBB3467930F}" type="presParOf" srcId="{EE2DD1EB-9811-45D0-9B06-DAB4062FA3A2}" destId="{36896821-880A-43B0-8912-4B9697C8262A}" srcOrd="0" destOrd="0" presId="urn:microsoft.com/office/officeart/2005/8/layout/chevron2"/>
    <dgm:cxn modelId="{7AFA501B-0509-48CB-91A9-DC510806644A}" type="presParOf" srcId="{EE2DD1EB-9811-45D0-9B06-DAB4062FA3A2}" destId="{33B30279-F87E-4504-93AD-D447FB9E94C8}" srcOrd="1" destOrd="0" presId="urn:microsoft.com/office/officeart/2005/8/layout/chevron2"/>
    <dgm:cxn modelId="{9F2C4FF9-A224-4B92-BAB1-C7B3B68AE65A}" type="presParOf" srcId="{5C24C6A1-1310-485D-9796-DEB453D53E98}" destId="{2F4C7940-175E-4F51-AE3D-17C50C198975}" srcOrd="5" destOrd="0" presId="urn:microsoft.com/office/officeart/2005/8/layout/chevron2"/>
    <dgm:cxn modelId="{463FDE46-7AAC-4ABD-ACE9-4F376514EF31}" type="presParOf" srcId="{5C24C6A1-1310-485D-9796-DEB453D53E98}" destId="{528DD6EB-6244-497E-8CEB-F7707EC915E0}" srcOrd="6" destOrd="0" presId="urn:microsoft.com/office/officeart/2005/8/layout/chevron2"/>
    <dgm:cxn modelId="{017B62B8-8632-4380-9EBB-B0AF296DE404}" type="presParOf" srcId="{528DD6EB-6244-497E-8CEB-F7707EC915E0}" destId="{635C3250-E73C-4A0D-B0B2-7D191A3B16A4}" srcOrd="0" destOrd="0" presId="urn:microsoft.com/office/officeart/2005/8/layout/chevron2"/>
    <dgm:cxn modelId="{59801C5F-BEAA-4536-A19F-EBDCBB1F0786}" type="presParOf" srcId="{528DD6EB-6244-497E-8CEB-F7707EC915E0}" destId="{DB6766FA-ED5B-4B3C-AEA1-F6B9D8ADB230}" srcOrd="1" destOrd="0" presId="urn:microsoft.com/office/officeart/2005/8/layout/chevron2"/>
    <dgm:cxn modelId="{B13DB8E3-93D5-43E2-9F68-CCB08237E7AB}" type="presParOf" srcId="{5C24C6A1-1310-485D-9796-DEB453D53E98}" destId="{5EC44B7E-9787-437B-9E28-B4850B912DBD}" srcOrd="7" destOrd="0" presId="urn:microsoft.com/office/officeart/2005/8/layout/chevron2"/>
    <dgm:cxn modelId="{25AF0379-E624-4B98-A0B1-0485E3E592BC}" type="presParOf" srcId="{5C24C6A1-1310-485D-9796-DEB453D53E98}" destId="{3F1D0CB7-44E5-4E69-AE99-7ACF32BFA570}" srcOrd="8" destOrd="0" presId="urn:microsoft.com/office/officeart/2005/8/layout/chevron2"/>
    <dgm:cxn modelId="{3AE340EE-F36D-4CDC-AE6E-C7757FAB2FEE}" type="presParOf" srcId="{3F1D0CB7-44E5-4E69-AE99-7ACF32BFA570}" destId="{5E5EC6D8-03D9-43C3-BA5F-D9A2F398E19F}" srcOrd="0" destOrd="0" presId="urn:microsoft.com/office/officeart/2005/8/layout/chevron2"/>
    <dgm:cxn modelId="{0919E378-4F46-40B6-9B8F-9368BCFF1E58}" type="presParOf" srcId="{3F1D0CB7-44E5-4E69-AE99-7ACF32BFA570}" destId="{92619A95-219B-424B-A02F-C95B08D55F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76B21-DFEB-4625-BBA4-59CE0667FD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90BE77D-8E96-40BE-96E7-3B31D85F2098}">
      <dgm:prSet phldrT="[Tekst]" custT="1"/>
      <dgm:spPr/>
      <dgm:t>
        <a:bodyPr/>
        <a:lstStyle/>
        <a:p>
          <a:endParaRPr lang="hr-HR" sz="1800" dirty="0"/>
        </a:p>
      </dgm:t>
    </dgm:pt>
    <dgm:pt modelId="{E5822F07-2A90-49B7-B82C-3520F05C0864}" type="parTrans" cxnId="{94CE5A5E-AD55-42A1-9410-E0FDB4B217DE}">
      <dgm:prSet/>
      <dgm:spPr/>
      <dgm:t>
        <a:bodyPr/>
        <a:lstStyle/>
        <a:p>
          <a:endParaRPr lang="hr-HR"/>
        </a:p>
      </dgm:t>
    </dgm:pt>
    <dgm:pt modelId="{BC111690-564E-42DC-AF63-2C3377DAC29B}" type="sibTrans" cxnId="{94CE5A5E-AD55-42A1-9410-E0FDB4B217DE}">
      <dgm:prSet/>
      <dgm:spPr/>
      <dgm:t>
        <a:bodyPr/>
        <a:lstStyle/>
        <a:p>
          <a:endParaRPr lang="hr-HR"/>
        </a:p>
      </dgm:t>
    </dgm:pt>
    <dgm:pt modelId="{1EB2137A-E778-4336-993C-DBB07D84F149}">
      <dgm:prSet phldrT="[Tekst]" custT="1"/>
      <dgm:spPr/>
      <dgm:t>
        <a:bodyPr/>
        <a:lstStyle/>
        <a:p>
          <a:r>
            <a:rPr lang="hr-HR" sz="2000" dirty="0" smtClean="0"/>
            <a:t>Povećana dostupnost izvaninstitucionalnog oblika skrbi</a:t>
          </a:r>
          <a:endParaRPr lang="hr-HR" sz="2000" dirty="0"/>
        </a:p>
      </dgm:t>
    </dgm:pt>
    <dgm:pt modelId="{3FC3C9A3-A288-4C33-862B-B2088C4BEE36}" type="parTrans" cxnId="{E0F935A8-FE27-4F69-ADEC-4F82A06C14C8}">
      <dgm:prSet/>
      <dgm:spPr/>
      <dgm:t>
        <a:bodyPr/>
        <a:lstStyle/>
        <a:p>
          <a:endParaRPr lang="hr-HR"/>
        </a:p>
      </dgm:t>
    </dgm:pt>
    <dgm:pt modelId="{DCBCA77D-470D-4AA0-BA9D-B765B0FE2B45}" type="sibTrans" cxnId="{E0F935A8-FE27-4F69-ADEC-4F82A06C14C8}">
      <dgm:prSet/>
      <dgm:spPr/>
      <dgm:t>
        <a:bodyPr/>
        <a:lstStyle/>
        <a:p>
          <a:endParaRPr lang="hr-HR"/>
        </a:p>
      </dgm:t>
    </dgm:pt>
    <dgm:pt modelId="{C36C8B61-39FA-4D69-A4F3-774AACC17759}">
      <dgm:prSet phldrT="[Tekst]"/>
      <dgm:spPr/>
      <dgm:t>
        <a:bodyPr/>
        <a:lstStyle/>
        <a:p>
          <a:endParaRPr lang="hr-HR" dirty="0"/>
        </a:p>
      </dgm:t>
    </dgm:pt>
    <dgm:pt modelId="{B5687B35-DA8F-4D65-A048-C71A03C853B6}" type="parTrans" cxnId="{3CB77DB4-E2FB-4C1B-8F87-D167D6D01BC0}">
      <dgm:prSet/>
      <dgm:spPr/>
      <dgm:t>
        <a:bodyPr/>
        <a:lstStyle/>
        <a:p>
          <a:endParaRPr lang="hr-HR"/>
        </a:p>
      </dgm:t>
    </dgm:pt>
    <dgm:pt modelId="{12EE18A6-3FE0-494E-9616-95F458D5509F}" type="sibTrans" cxnId="{3CB77DB4-E2FB-4C1B-8F87-D167D6D01BC0}">
      <dgm:prSet/>
      <dgm:spPr/>
      <dgm:t>
        <a:bodyPr/>
        <a:lstStyle/>
        <a:p>
          <a:endParaRPr lang="hr-HR"/>
        </a:p>
      </dgm:t>
    </dgm:pt>
    <dgm:pt modelId="{12CA3885-7E26-407A-B446-D77E62F21F6F}">
      <dgm:prSet phldrT="[Tekst]" custT="1"/>
      <dgm:spPr/>
      <dgm:t>
        <a:bodyPr/>
        <a:lstStyle/>
        <a:p>
          <a:r>
            <a:rPr lang="hr-HR" sz="2000" dirty="0" smtClean="0"/>
            <a:t>Potaknut i povećan osjećaj socijalne osjetljivosti građana</a:t>
          </a:r>
          <a:endParaRPr lang="hr-HR" sz="2000" dirty="0"/>
        </a:p>
      </dgm:t>
    </dgm:pt>
    <dgm:pt modelId="{2C4DCFDE-88E6-4419-9DB0-8767BD209065}" type="parTrans" cxnId="{53A9E65A-782C-4599-9BC8-1DBA784E0935}">
      <dgm:prSet/>
      <dgm:spPr/>
      <dgm:t>
        <a:bodyPr/>
        <a:lstStyle/>
        <a:p>
          <a:endParaRPr lang="hr-HR"/>
        </a:p>
      </dgm:t>
    </dgm:pt>
    <dgm:pt modelId="{E41CE4B5-B693-418B-BAF6-B5BBB358978F}" type="sibTrans" cxnId="{53A9E65A-782C-4599-9BC8-1DBA784E0935}">
      <dgm:prSet/>
      <dgm:spPr/>
      <dgm:t>
        <a:bodyPr/>
        <a:lstStyle/>
        <a:p>
          <a:endParaRPr lang="hr-HR"/>
        </a:p>
      </dgm:t>
    </dgm:pt>
    <dgm:pt modelId="{6B9949A3-3352-478E-8322-E103BF5934CF}">
      <dgm:prSet/>
      <dgm:spPr/>
      <dgm:t>
        <a:bodyPr/>
        <a:lstStyle/>
        <a:p>
          <a:endParaRPr lang="hr-HR" dirty="0"/>
        </a:p>
      </dgm:t>
    </dgm:pt>
    <dgm:pt modelId="{67B4D0A0-C5C2-4F65-B48A-CD73C6F0EBAC}" type="parTrans" cxnId="{ABA7DE7B-0131-496B-BC99-8204011CCEE2}">
      <dgm:prSet/>
      <dgm:spPr/>
      <dgm:t>
        <a:bodyPr/>
        <a:lstStyle/>
        <a:p>
          <a:endParaRPr lang="hr-HR"/>
        </a:p>
      </dgm:t>
    </dgm:pt>
    <dgm:pt modelId="{CEC61D3E-7FC8-4A33-9ED2-71C21BAC86FE}" type="sibTrans" cxnId="{ABA7DE7B-0131-496B-BC99-8204011CCEE2}">
      <dgm:prSet/>
      <dgm:spPr/>
      <dgm:t>
        <a:bodyPr/>
        <a:lstStyle/>
        <a:p>
          <a:endParaRPr lang="hr-HR"/>
        </a:p>
      </dgm:t>
    </dgm:pt>
    <dgm:pt modelId="{AC698393-E75D-4018-9B1E-7B4ADC298D5C}">
      <dgm:prSet custT="1"/>
      <dgm:spPr/>
      <dgm:t>
        <a:bodyPr/>
        <a:lstStyle/>
        <a:p>
          <a:r>
            <a:rPr lang="hr-HR" sz="2000" dirty="0" smtClean="0"/>
            <a:t>Osnaživanje žena za daljnje zapošljavanje</a:t>
          </a:r>
          <a:endParaRPr lang="hr-HR" sz="2000" dirty="0"/>
        </a:p>
      </dgm:t>
    </dgm:pt>
    <dgm:pt modelId="{5593C6F8-A7EC-4CD4-B79F-ED4C2D1727FB}" type="parTrans" cxnId="{36791838-1E7D-4205-BAEC-21B8E0ACAE72}">
      <dgm:prSet/>
      <dgm:spPr/>
      <dgm:t>
        <a:bodyPr/>
        <a:lstStyle/>
        <a:p>
          <a:endParaRPr lang="hr-HR"/>
        </a:p>
      </dgm:t>
    </dgm:pt>
    <dgm:pt modelId="{108E48DD-68EB-4AAB-8E72-00D13F3201B9}" type="sibTrans" cxnId="{36791838-1E7D-4205-BAEC-21B8E0ACAE72}">
      <dgm:prSet/>
      <dgm:spPr/>
      <dgm:t>
        <a:bodyPr/>
        <a:lstStyle/>
        <a:p>
          <a:endParaRPr lang="hr-HR"/>
        </a:p>
      </dgm:t>
    </dgm:pt>
    <dgm:pt modelId="{DF255690-7AF7-4A91-964E-0D36F0CD54FB}">
      <dgm:prSet phldrT="[Tekst]" custT="1"/>
      <dgm:spPr/>
      <dgm:t>
        <a:bodyPr/>
        <a:lstStyle/>
        <a:p>
          <a:r>
            <a:rPr lang="hr-HR" sz="2000" dirty="0" smtClean="0"/>
            <a:t>Povećana kvaliteta života krajnjih korisnika</a:t>
          </a:r>
          <a:endParaRPr lang="hr-HR" sz="2000" dirty="0"/>
        </a:p>
      </dgm:t>
    </dgm:pt>
    <dgm:pt modelId="{46A41CF5-34E9-45F5-B054-8511AC9CECD0}" type="sibTrans" cxnId="{CA464D68-1BAB-40FF-9D4C-3373F084C8C2}">
      <dgm:prSet/>
      <dgm:spPr/>
      <dgm:t>
        <a:bodyPr/>
        <a:lstStyle/>
        <a:p>
          <a:endParaRPr lang="hr-HR"/>
        </a:p>
      </dgm:t>
    </dgm:pt>
    <dgm:pt modelId="{A196D80A-0796-44CA-9A88-193E6191FF74}" type="parTrans" cxnId="{CA464D68-1BAB-40FF-9D4C-3373F084C8C2}">
      <dgm:prSet/>
      <dgm:spPr/>
      <dgm:t>
        <a:bodyPr/>
        <a:lstStyle/>
        <a:p>
          <a:endParaRPr lang="hr-HR"/>
        </a:p>
      </dgm:t>
    </dgm:pt>
    <dgm:pt modelId="{FD47A717-1DC8-43CF-94DA-CEF7FE804643}">
      <dgm:prSet phldrT="[Tekst]"/>
      <dgm:spPr/>
      <dgm:t>
        <a:bodyPr/>
        <a:lstStyle/>
        <a:p>
          <a:endParaRPr lang="hr-HR" dirty="0"/>
        </a:p>
      </dgm:t>
    </dgm:pt>
    <dgm:pt modelId="{1485611D-E7A2-4C81-B6A0-0C16D620F961}" type="sibTrans" cxnId="{31DA0577-752C-469A-82F2-877A977BD212}">
      <dgm:prSet/>
      <dgm:spPr/>
      <dgm:t>
        <a:bodyPr/>
        <a:lstStyle/>
        <a:p>
          <a:endParaRPr lang="hr-HR"/>
        </a:p>
      </dgm:t>
    </dgm:pt>
    <dgm:pt modelId="{62096B41-0B59-40EC-B4DD-71F0CA844723}" type="parTrans" cxnId="{31DA0577-752C-469A-82F2-877A977BD212}">
      <dgm:prSet/>
      <dgm:spPr/>
      <dgm:t>
        <a:bodyPr/>
        <a:lstStyle/>
        <a:p>
          <a:endParaRPr lang="hr-HR"/>
        </a:p>
      </dgm:t>
    </dgm:pt>
    <dgm:pt modelId="{5C24C6A1-1310-485D-9796-DEB453D53E98}" type="pres">
      <dgm:prSet presAssocID="{A5876B21-DFEB-4625-BBA4-59CE0667FD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A1D7A3-CBE4-4ADB-A6D3-025F91013082}" type="pres">
      <dgm:prSet presAssocID="{090BE77D-8E96-40BE-96E7-3B31D85F2098}" presName="composite" presStyleCnt="0"/>
      <dgm:spPr/>
    </dgm:pt>
    <dgm:pt modelId="{B925D12C-8CE0-43DA-B789-83CF82A623CD}" type="pres">
      <dgm:prSet presAssocID="{090BE77D-8E96-40BE-96E7-3B31D85F209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FED6B-3AD7-4146-9F77-4A4FA0F1C4ED}" type="pres">
      <dgm:prSet presAssocID="{090BE77D-8E96-40BE-96E7-3B31D85F209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BF57E3-01E3-4858-A927-FB69165E7B0E}" type="pres">
      <dgm:prSet presAssocID="{BC111690-564E-42DC-AF63-2C3377DAC29B}" presName="sp" presStyleCnt="0"/>
      <dgm:spPr/>
    </dgm:pt>
    <dgm:pt modelId="{3642B4CC-891E-4B67-A405-84E342D09F09}" type="pres">
      <dgm:prSet presAssocID="{FD47A717-1DC8-43CF-94DA-CEF7FE804643}" presName="composite" presStyleCnt="0"/>
      <dgm:spPr/>
    </dgm:pt>
    <dgm:pt modelId="{C698E5BB-6307-40BD-87E4-6EC2B546CB30}" type="pres">
      <dgm:prSet presAssocID="{FD47A717-1DC8-43CF-94DA-CEF7FE8046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895BA9-1999-4FB8-BD3C-84D97D6CBD01}" type="pres">
      <dgm:prSet presAssocID="{FD47A717-1DC8-43CF-94DA-CEF7FE8046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B5370-62C2-42CD-B15A-3F77CB6360CC}" type="pres">
      <dgm:prSet presAssocID="{1485611D-E7A2-4C81-B6A0-0C16D620F961}" presName="sp" presStyleCnt="0"/>
      <dgm:spPr/>
    </dgm:pt>
    <dgm:pt modelId="{EE2DD1EB-9811-45D0-9B06-DAB4062FA3A2}" type="pres">
      <dgm:prSet presAssocID="{C36C8B61-39FA-4D69-A4F3-774AACC17759}" presName="composite" presStyleCnt="0"/>
      <dgm:spPr/>
    </dgm:pt>
    <dgm:pt modelId="{36896821-880A-43B0-8912-4B9697C8262A}" type="pres">
      <dgm:prSet presAssocID="{C36C8B61-39FA-4D69-A4F3-774AACC1775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B30279-F87E-4504-93AD-D447FB9E94C8}" type="pres">
      <dgm:prSet presAssocID="{C36C8B61-39FA-4D69-A4F3-774AACC1775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4C7940-175E-4F51-AE3D-17C50C198975}" type="pres">
      <dgm:prSet presAssocID="{12EE18A6-3FE0-494E-9616-95F458D5509F}" presName="sp" presStyleCnt="0"/>
      <dgm:spPr/>
    </dgm:pt>
    <dgm:pt modelId="{528DD6EB-6244-497E-8CEB-F7707EC915E0}" type="pres">
      <dgm:prSet presAssocID="{6B9949A3-3352-478E-8322-E103BF5934CF}" presName="composite" presStyleCnt="0"/>
      <dgm:spPr/>
    </dgm:pt>
    <dgm:pt modelId="{635C3250-E73C-4A0D-B0B2-7D191A3B16A4}" type="pres">
      <dgm:prSet presAssocID="{6B9949A3-3352-478E-8322-E103BF5934C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6766FA-ED5B-4B3C-AEA1-F6B9D8ADB230}" type="pres">
      <dgm:prSet presAssocID="{6B9949A3-3352-478E-8322-E103BF5934C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867B7A-3182-48A3-A669-93D429C839CB}" type="presOf" srcId="{12CA3885-7E26-407A-B446-D77E62F21F6F}" destId="{33B30279-F87E-4504-93AD-D447FB9E94C8}" srcOrd="0" destOrd="0" presId="urn:microsoft.com/office/officeart/2005/8/layout/chevron2"/>
    <dgm:cxn modelId="{1D37EBB7-AF5C-4A19-B2CB-D9ED6C350B1F}" type="presOf" srcId="{C36C8B61-39FA-4D69-A4F3-774AACC17759}" destId="{36896821-880A-43B0-8912-4B9697C8262A}" srcOrd="0" destOrd="0" presId="urn:microsoft.com/office/officeart/2005/8/layout/chevron2"/>
    <dgm:cxn modelId="{C88908FD-3DA7-431B-AC47-2081177FEC2B}" type="presOf" srcId="{AC698393-E75D-4018-9B1E-7B4ADC298D5C}" destId="{DB6766FA-ED5B-4B3C-AEA1-F6B9D8ADB230}" srcOrd="0" destOrd="0" presId="urn:microsoft.com/office/officeart/2005/8/layout/chevron2"/>
    <dgm:cxn modelId="{EE186425-0618-455C-983D-9B0EC0813FC2}" type="presOf" srcId="{090BE77D-8E96-40BE-96E7-3B31D85F2098}" destId="{B925D12C-8CE0-43DA-B789-83CF82A623CD}" srcOrd="0" destOrd="0" presId="urn:microsoft.com/office/officeart/2005/8/layout/chevron2"/>
    <dgm:cxn modelId="{3CB77DB4-E2FB-4C1B-8F87-D167D6D01BC0}" srcId="{A5876B21-DFEB-4625-BBA4-59CE0667FD68}" destId="{C36C8B61-39FA-4D69-A4F3-774AACC17759}" srcOrd="2" destOrd="0" parTransId="{B5687B35-DA8F-4D65-A048-C71A03C853B6}" sibTransId="{12EE18A6-3FE0-494E-9616-95F458D5509F}"/>
    <dgm:cxn modelId="{ABA7DE7B-0131-496B-BC99-8204011CCEE2}" srcId="{A5876B21-DFEB-4625-BBA4-59CE0667FD68}" destId="{6B9949A3-3352-478E-8322-E103BF5934CF}" srcOrd="3" destOrd="0" parTransId="{67B4D0A0-C5C2-4F65-B48A-CD73C6F0EBAC}" sibTransId="{CEC61D3E-7FC8-4A33-9ED2-71C21BAC86FE}"/>
    <dgm:cxn modelId="{12D934FF-DEE8-4314-9FE3-FC5788340404}" type="presOf" srcId="{1EB2137A-E778-4336-993C-DBB07D84F149}" destId="{508FED6B-3AD7-4146-9F77-4A4FA0F1C4ED}" srcOrd="0" destOrd="0" presId="urn:microsoft.com/office/officeart/2005/8/layout/chevron2"/>
    <dgm:cxn modelId="{36791838-1E7D-4205-BAEC-21B8E0ACAE72}" srcId="{6B9949A3-3352-478E-8322-E103BF5934CF}" destId="{AC698393-E75D-4018-9B1E-7B4ADC298D5C}" srcOrd="0" destOrd="0" parTransId="{5593C6F8-A7EC-4CD4-B79F-ED4C2D1727FB}" sibTransId="{108E48DD-68EB-4AAB-8E72-00D13F3201B9}"/>
    <dgm:cxn modelId="{2EEA0CFA-0823-4165-81A6-143D3BABA1B0}" type="presOf" srcId="{FD47A717-1DC8-43CF-94DA-CEF7FE804643}" destId="{C698E5BB-6307-40BD-87E4-6EC2B546CB30}" srcOrd="0" destOrd="0" presId="urn:microsoft.com/office/officeart/2005/8/layout/chevron2"/>
    <dgm:cxn modelId="{B596D6B4-EB63-4B48-8702-F38F1E4F841A}" type="presOf" srcId="{6B9949A3-3352-478E-8322-E103BF5934CF}" destId="{635C3250-E73C-4A0D-B0B2-7D191A3B16A4}" srcOrd="0" destOrd="0" presId="urn:microsoft.com/office/officeart/2005/8/layout/chevron2"/>
    <dgm:cxn modelId="{94CE5A5E-AD55-42A1-9410-E0FDB4B217DE}" srcId="{A5876B21-DFEB-4625-BBA4-59CE0667FD68}" destId="{090BE77D-8E96-40BE-96E7-3B31D85F2098}" srcOrd="0" destOrd="0" parTransId="{E5822F07-2A90-49B7-B82C-3520F05C0864}" sibTransId="{BC111690-564E-42DC-AF63-2C3377DAC29B}"/>
    <dgm:cxn modelId="{E5CB2D96-D450-4A70-B2AE-4DB95B13F7FD}" type="presOf" srcId="{DF255690-7AF7-4A91-964E-0D36F0CD54FB}" destId="{F0895BA9-1999-4FB8-BD3C-84D97D6CBD01}" srcOrd="0" destOrd="0" presId="urn:microsoft.com/office/officeart/2005/8/layout/chevron2"/>
    <dgm:cxn modelId="{53A9E65A-782C-4599-9BC8-1DBA784E0935}" srcId="{C36C8B61-39FA-4D69-A4F3-774AACC17759}" destId="{12CA3885-7E26-407A-B446-D77E62F21F6F}" srcOrd="0" destOrd="0" parTransId="{2C4DCFDE-88E6-4419-9DB0-8767BD209065}" sibTransId="{E41CE4B5-B693-418B-BAF6-B5BBB358978F}"/>
    <dgm:cxn modelId="{31DA0577-752C-469A-82F2-877A977BD212}" srcId="{A5876B21-DFEB-4625-BBA4-59CE0667FD68}" destId="{FD47A717-1DC8-43CF-94DA-CEF7FE804643}" srcOrd="1" destOrd="0" parTransId="{62096B41-0B59-40EC-B4DD-71F0CA844723}" sibTransId="{1485611D-E7A2-4C81-B6A0-0C16D620F961}"/>
    <dgm:cxn modelId="{CA464D68-1BAB-40FF-9D4C-3373F084C8C2}" srcId="{FD47A717-1DC8-43CF-94DA-CEF7FE804643}" destId="{DF255690-7AF7-4A91-964E-0D36F0CD54FB}" srcOrd="0" destOrd="0" parTransId="{A196D80A-0796-44CA-9A88-193E6191FF74}" sibTransId="{46A41CF5-34E9-45F5-B054-8511AC9CECD0}"/>
    <dgm:cxn modelId="{E0F935A8-FE27-4F69-ADEC-4F82A06C14C8}" srcId="{090BE77D-8E96-40BE-96E7-3B31D85F2098}" destId="{1EB2137A-E778-4336-993C-DBB07D84F149}" srcOrd="0" destOrd="0" parTransId="{3FC3C9A3-A288-4C33-862B-B2088C4BEE36}" sibTransId="{DCBCA77D-470D-4AA0-BA9D-B765B0FE2B45}"/>
    <dgm:cxn modelId="{7E11C37D-DFDF-454F-9929-2245DD40DF91}" type="presOf" srcId="{A5876B21-DFEB-4625-BBA4-59CE0667FD68}" destId="{5C24C6A1-1310-485D-9796-DEB453D53E98}" srcOrd="0" destOrd="0" presId="urn:microsoft.com/office/officeart/2005/8/layout/chevron2"/>
    <dgm:cxn modelId="{047270D6-0235-4B5E-A90B-8E22BBCC0156}" type="presParOf" srcId="{5C24C6A1-1310-485D-9796-DEB453D53E98}" destId="{96A1D7A3-CBE4-4ADB-A6D3-025F91013082}" srcOrd="0" destOrd="0" presId="urn:microsoft.com/office/officeart/2005/8/layout/chevron2"/>
    <dgm:cxn modelId="{E0F24553-6450-43AA-B749-74B01DF66800}" type="presParOf" srcId="{96A1D7A3-CBE4-4ADB-A6D3-025F91013082}" destId="{B925D12C-8CE0-43DA-B789-83CF82A623CD}" srcOrd="0" destOrd="0" presId="urn:microsoft.com/office/officeart/2005/8/layout/chevron2"/>
    <dgm:cxn modelId="{D9B6BD02-2A77-44EB-8D8B-6FA1E5A08EA2}" type="presParOf" srcId="{96A1D7A3-CBE4-4ADB-A6D3-025F91013082}" destId="{508FED6B-3AD7-4146-9F77-4A4FA0F1C4ED}" srcOrd="1" destOrd="0" presId="urn:microsoft.com/office/officeart/2005/8/layout/chevron2"/>
    <dgm:cxn modelId="{0F505EB9-7B69-41E0-96BD-621DAC1A333A}" type="presParOf" srcId="{5C24C6A1-1310-485D-9796-DEB453D53E98}" destId="{7EBF57E3-01E3-4858-A927-FB69165E7B0E}" srcOrd="1" destOrd="0" presId="urn:microsoft.com/office/officeart/2005/8/layout/chevron2"/>
    <dgm:cxn modelId="{EFE2A26E-7F23-494F-8E62-6008BB268949}" type="presParOf" srcId="{5C24C6A1-1310-485D-9796-DEB453D53E98}" destId="{3642B4CC-891E-4B67-A405-84E342D09F09}" srcOrd="2" destOrd="0" presId="urn:microsoft.com/office/officeart/2005/8/layout/chevron2"/>
    <dgm:cxn modelId="{836EAB0E-4059-4454-AF0F-A8C08654F328}" type="presParOf" srcId="{3642B4CC-891E-4B67-A405-84E342D09F09}" destId="{C698E5BB-6307-40BD-87E4-6EC2B546CB30}" srcOrd="0" destOrd="0" presId="urn:microsoft.com/office/officeart/2005/8/layout/chevron2"/>
    <dgm:cxn modelId="{7C0E114A-FD0B-4B09-8D96-2E0B2196B427}" type="presParOf" srcId="{3642B4CC-891E-4B67-A405-84E342D09F09}" destId="{F0895BA9-1999-4FB8-BD3C-84D97D6CBD01}" srcOrd="1" destOrd="0" presId="urn:microsoft.com/office/officeart/2005/8/layout/chevron2"/>
    <dgm:cxn modelId="{B9F21738-FE77-4A07-AF23-9DF25D33B3C9}" type="presParOf" srcId="{5C24C6A1-1310-485D-9796-DEB453D53E98}" destId="{097B5370-62C2-42CD-B15A-3F77CB6360CC}" srcOrd="3" destOrd="0" presId="urn:microsoft.com/office/officeart/2005/8/layout/chevron2"/>
    <dgm:cxn modelId="{9C356CBA-5160-451A-9BC0-9D345699D73E}" type="presParOf" srcId="{5C24C6A1-1310-485D-9796-DEB453D53E98}" destId="{EE2DD1EB-9811-45D0-9B06-DAB4062FA3A2}" srcOrd="4" destOrd="0" presId="urn:microsoft.com/office/officeart/2005/8/layout/chevron2"/>
    <dgm:cxn modelId="{A34D34F6-E997-41F0-AF48-9DF486A46A44}" type="presParOf" srcId="{EE2DD1EB-9811-45D0-9B06-DAB4062FA3A2}" destId="{36896821-880A-43B0-8912-4B9697C8262A}" srcOrd="0" destOrd="0" presId="urn:microsoft.com/office/officeart/2005/8/layout/chevron2"/>
    <dgm:cxn modelId="{76F87F32-BCE8-4EE1-B28E-6D16318CFD2E}" type="presParOf" srcId="{EE2DD1EB-9811-45D0-9B06-DAB4062FA3A2}" destId="{33B30279-F87E-4504-93AD-D447FB9E94C8}" srcOrd="1" destOrd="0" presId="urn:microsoft.com/office/officeart/2005/8/layout/chevron2"/>
    <dgm:cxn modelId="{B5EB58B3-FE7D-4DCA-B976-547B80CE2D57}" type="presParOf" srcId="{5C24C6A1-1310-485D-9796-DEB453D53E98}" destId="{2F4C7940-175E-4F51-AE3D-17C50C198975}" srcOrd="5" destOrd="0" presId="urn:microsoft.com/office/officeart/2005/8/layout/chevron2"/>
    <dgm:cxn modelId="{C8969551-5059-4E01-862C-3AD54B703C5E}" type="presParOf" srcId="{5C24C6A1-1310-485D-9796-DEB453D53E98}" destId="{528DD6EB-6244-497E-8CEB-F7707EC915E0}" srcOrd="6" destOrd="0" presId="urn:microsoft.com/office/officeart/2005/8/layout/chevron2"/>
    <dgm:cxn modelId="{97C27999-AF15-48B3-AECD-A951B77244A2}" type="presParOf" srcId="{528DD6EB-6244-497E-8CEB-F7707EC915E0}" destId="{635C3250-E73C-4A0D-B0B2-7D191A3B16A4}" srcOrd="0" destOrd="0" presId="urn:microsoft.com/office/officeart/2005/8/layout/chevron2"/>
    <dgm:cxn modelId="{B85F75AD-7E7A-4F1F-B2C1-A5BFEF9E828E}" type="presParOf" srcId="{528DD6EB-6244-497E-8CEB-F7707EC915E0}" destId="{DB6766FA-ED5B-4B3C-AEA1-F6B9D8ADB2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D12C-8CE0-43DA-B789-83CF82A623CD}">
      <dsp:nvSpPr>
        <dsp:cNvPr id="0" name=""/>
        <dsp:cNvSpPr/>
      </dsp:nvSpPr>
      <dsp:spPr>
        <a:xfrm rot="5400000">
          <a:off x="-136044" y="139728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/>
        </a:p>
      </dsp:txBody>
      <dsp:txXfrm rot="-5400000">
        <a:off x="1" y="321122"/>
        <a:ext cx="634875" cy="272089"/>
      </dsp:txXfrm>
    </dsp:sp>
    <dsp:sp modelId="{508FED6B-3AD7-4146-9F77-4A4FA0F1C4ED}">
      <dsp:nvSpPr>
        <dsp:cNvPr id="0" name=""/>
        <dsp:cNvSpPr/>
      </dsp:nvSpPr>
      <dsp:spPr>
        <a:xfrm rot="5400000">
          <a:off x="3731086" y="-3092527"/>
          <a:ext cx="589527" cy="6781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Jačanje provedbenih kapaciteta-ljudskih i operativnih</a:t>
          </a:r>
          <a:endParaRPr lang="hr-HR" sz="2000" kern="1200" dirty="0"/>
        </a:p>
      </dsp:txBody>
      <dsp:txXfrm rot="-5400000">
        <a:off x="634876" y="32461"/>
        <a:ext cx="6753170" cy="531971"/>
      </dsp:txXfrm>
    </dsp:sp>
    <dsp:sp modelId="{C698E5BB-6307-40BD-87E4-6EC2B546CB30}">
      <dsp:nvSpPr>
        <dsp:cNvPr id="0" name=""/>
        <dsp:cNvSpPr/>
      </dsp:nvSpPr>
      <dsp:spPr>
        <a:xfrm rot="5400000">
          <a:off x="-136044" y="927145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1108539"/>
        <a:ext cx="634875" cy="272089"/>
      </dsp:txXfrm>
    </dsp:sp>
    <dsp:sp modelId="{F0895BA9-1999-4FB8-BD3C-84D97D6CBD01}">
      <dsp:nvSpPr>
        <dsp:cNvPr id="0" name=""/>
        <dsp:cNvSpPr/>
      </dsp:nvSpPr>
      <dsp:spPr>
        <a:xfrm rot="5400000">
          <a:off x="3731086" y="-2305110"/>
          <a:ext cx="589527" cy="6781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Izrađeni obrasci i mehanizmi provedbe programa</a:t>
          </a:r>
          <a:endParaRPr lang="hr-HR" sz="2000" kern="1200" dirty="0"/>
        </a:p>
      </dsp:txBody>
      <dsp:txXfrm rot="-5400000">
        <a:off x="634876" y="819878"/>
        <a:ext cx="6753170" cy="531971"/>
      </dsp:txXfrm>
    </dsp:sp>
    <dsp:sp modelId="{36896821-880A-43B0-8912-4B9697C8262A}">
      <dsp:nvSpPr>
        <dsp:cNvPr id="0" name=""/>
        <dsp:cNvSpPr/>
      </dsp:nvSpPr>
      <dsp:spPr>
        <a:xfrm rot="5400000">
          <a:off x="-136044" y="1714562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1895956"/>
        <a:ext cx="634875" cy="272089"/>
      </dsp:txXfrm>
    </dsp:sp>
    <dsp:sp modelId="{33B30279-F87E-4504-93AD-D447FB9E94C8}">
      <dsp:nvSpPr>
        <dsp:cNvPr id="0" name=""/>
        <dsp:cNvSpPr/>
      </dsp:nvSpPr>
      <dsp:spPr>
        <a:xfrm rot="5400000">
          <a:off x="3731086" y="-1517693"/>
          <a:ext cx="589527" cy="6781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Povećana vidljivost udruge u javnom prostoru</a:t>
          </a:r>
          <a:endParaRPr lang="hr-HR" sz="2000" kern="1200" dirty="0"/>
        </a:p>
      </dsp:txBody>
      <dsp:txXfrm rot="-5400000">
        <a:off x="634876" y="1607295"/>
        <a:ext cx="6753170" cy="531971"/>
      </dsp:txXfrm>
    </dsp:sp>
    <dsp:sp modelId="{635C3250-E73C-4A0D-B0B2-7D191A3B16A4}">
      <dsp:nvSpPr>
        <dsp:cNvPr id="0" name=""/>
        <dsp:cNvSpPr/>
      </dsp:nvSpPr>
      <dsp:spPr>
        <a:xfrm rot="5400000">
          <a:off x="-136044" y="2501979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2683373"/>
        <a:ext cx="634875" cy="272089"/>
      </dsp:txXfrm>
    </dsp:sp>
    <dsp:sp modelId="{DB6766FA-ED5B-4B3C-AEA1-F6B9D8ADB230}">
      <dsp:nvSpPr>
        <dsp:cNvPr id="0" name=""/>
        <dsp:cNvSpPr/>
      </dsp:nvSpPr>
      <dsp:spPr>
        <a:xfrm rot="5400000">
          <a:off x="3731086" y="-730276"/>
          <a:ext cx="589527" cy="6781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Povećan opseg pružanja socijalnih usluga</a:t>
          </a:r>
          <a:endParaRPr lang="hr-HR" sz="2000" kern="1200" dirty="0"/>
        </a:p>
      </dsp:txBody>
      <dsp:txXfrm rot="-5400000">
        <a:off x="634876" y="2394712"/>
        <a:ext cx="6753170" cy="531971"/>
      </dsp:txXfrm>
    </dsp:sp>
    <dsp:sp modelId="{5E5EC6D8-03D9-43C3-BA5F-D9A2F398E19F}">
      <dsp:nvSpPr>
        <dsp:cNvPr id="0" name=""/>
        <dsp:cNvSpPr/>
      </dsp:nvSpPr>
      <dsp:spPr>
        <a:xfrm rot="5400000">
          <a:off x="-136044" y="3289396"/>
          <a:ext cx="906964" cy="634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 rot="-5400000">
        <a:off x="1" y="3470790"/>
        <a:ext cx="634875" cy="272089"/>
      </dsp:txXfrm>
    </dsp:sp>
    <dsp:sp modelId="{92619A95-219B-424B-A02F-C95B08D55F63}">
      <dsp:nvSpPr>
        <dsp:cNvPr id="0" name=""/>
        <dsp:cNvSpPr/>
      </dsp:nvSpPr>
      <dsp:spPr>
        <a:xfrm rot="5400000">
          <a:off x="3731086" y="57140"/>
          <a:ext cx="589527" cy="6781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Stvorena platforma za nastavak aktivnosti i osmišljavanje nove ponude socijalnih usluga</a:t>
          </a:r>
          <a:endParaRPr lang="hr-HR" sz="2000" kern="1200" dirty="0"/>
        </a:p>
      </dsp:txBody>
      <dsp:txXfrm rot="-5400000">
        <a:off x="634876" y="3182128"/>
        <a:ext cx="6753170" cy="531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D12C-8CE0-43DA-B789-83CF82A623CD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/>
        </a:p>
      </dsp:txBody>
      <dsp:txXfrm rot="-5400000">
        <a:off x="1" y="395096"/>
        <a:ext cx="788987" cy="338137"/>
      </dsp:txXfrm>
    </dsp:sp>
    <dsp:sp modelId="{508FED6B-3AD7-4146-9F77-4A4FA0F1C4ED}">
      <dsp:nvSpPr>
        <dsp:cNvPr id="0" name=""/>
        <dsp:cNvSpPr/>
      </dsp:nvSpPr>
      <dsp:spPr>
        <a:xfrm rot="5400000">
          <a:off x="3736590" y="-2947001"/>
          <a:ext cx="732631" cy="6627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Povećana dostupnost izvaninstitucionalnog oblika skrbi</a:t>
          </a:r>
          <a:endParaRPr lang="hr-HR" sz="2000" kern="1200" dirty="0"/>
        </a:p>
      </dsp:txBody>
      <dsp:txXfrm rot="-5400000">
        <a:off x="788988" y="36365"/>
        <a:ext cx="6592072" cy="661103"/>
      </dsp:txXfrm>
    </dsp:sp>
    <dsp:sp modelId="{C698E5BB-6307-40BD-87E4-6EC2B546CB30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/>
        </a:p>
      </dsp:txBody>
      <dsp:txXfrm rot="-5400000">
        <a:off x="1" y="1373653"/>
        <a:ext cx="788987" cy="338137"/>
      </dsp:txXfrm>
    </dsp:sp>
    <dsp:sp modelId="{F0895BA9-1999-4FB8-BD3C-84D97D6CBD01}">
      <dsp:nvSpPr>
        <dsp:cNvPr id="0" name=""/>
        <dsp:cNvSpPr/>
      </dsp:nvSpPr>
      <dsp:spPr>
        <a:xfrm rot="5400000">
          <a:off x="3736590" y="-1968443"/>
          <a:ext cx="732631" cy="6627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Povećana kvaliteta života krajnjih korisnika</a:t>
          </a:r>
          <a:endParaRPr lang="hr-HR" sz="2000" kern="1200" dirty="0"/>
        </a:p>
      </dsp:txBody>
      <dsp:txXfrm rot="-5400000">
        <a:off x="788988" y="1014923"/>
        <a:ext cx="6592072" cy="661103"/>
      </dsp:txXfrm>
    </dsp:sp>
    <dsp:sp modelId="{36896821-880A-43B0-8912-4B9697C8262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/>
        </a:p>
      </dsp:txBody>
      <dsp:txXfrm rot="-5400000">
        <a:off x="1" y="2352210"/>
        <a:ext cx="788987" cy="338137"/>
      </dsp:txXfrm>
    </dsp:sp>
    <dsp:sp modelId="{33B30279-F87E-4504-93AD-D447FB9E94C8}">
      <dsp:nvSpPr>
        <dsp:cNvPr id="0" name=""/>
        <dsp:cNvSpPr/>
      </dsp:nvSpPr>
      <dsp:spPr>
        <a:xfrm rot="5400000">
          <a:off x="3736590" y="-989886"/>
          <a:ext cx="732631" cy="6627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Potaknut i povećan osjećaj socijalne osjetljivosti građana</a:t>
          </a:r>
          <a:endParaRPr lang="hr-HR" sz="2000" kern="1200" dirty="0"/>
        </a:p>
      </dsp:txBody>
      <dsp:txXfrm rot="-5400000">
        <a:off x="788988" y="1993480"/>
        <a:ext cx="6592072" cy="661103"/>
      </dsp:txXfrm>
    </dsp:sp>
    <dsp:sp modelId="{635C3250-E73C-4A0D-B0B2-7D191A3B16A4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/>
        </a:p>
      </dsp:txBody>
      <dsp:txXfrm rot="-5400000">
        <a:off x="1" y="3330768"/>
        <a:ext cx="788987" cy="338137"/>
      </dsp:txXfrm>
    </dsp:sp>
    <dsp:sp modelId="{DB6766FA-ED5B-4B3C-AEA1-F6B9D8ADB230}">
      <dsp:nvSpPr>
        <dsp:cNvPr id="0" name=""/>
        <dsp:cNvSpPr/>
      </dsp:nvSpPr>
      <dsp:spPr>
        <a:xfrm rot="5400000">
          <a:off x="3736590" y="-11328"/>
          <a:ext cx="732631" cy="66278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Osnaživanje žena za daljnje zapošljavanje</a:t>
          </a:r>
          <a:endParaRPr lang="hr-HR" sz="2000" kern="1200" dirty="0"/>
        </a:p>
      </dsp:txBody>
      <dsp:txXfrm rot="-5400000">
        <a:off x="788988" y="2972038"/>
        <a:ext cx="6592072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58877-20EB-4A2D-AD31-121FE52C3463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A2EB-86D7-48F8-982F-E4242CC20C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1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10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4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9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8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5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17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4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57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36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0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A058-9D49-46BE-B6F0-4B3DA11B1B47}" type="datetimeFigureOut">
              <a:rPr lang="hr-HR" smtClean="0"/>
              <a:t>22.1.2021.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F434-C334-40C9-BF21-B17FE22649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14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ZkE88Zk8Ag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vokutnik 20"/>
          <p:cNvSpPr/>
          <p:nvPr/>
        </p:nvSpPr>
        <p:spPr>
          <a:xfrm>
            <a:off x="3059832" y="2276872"/>
            <a:ext cx="6083832" cy="2276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60000" y="2276872"/>
            <a:ext cx="6083664" cy="2276872"/>
          </a:xfrm>
        </p:spPr>
        <p:txBody>
          <a:bodyPr>
            <a:noAutofit/>
          </a:bodyPr>
          <a:lstStyle/>
          <a:p>
            <a:pPr algn="l"/>
            <a:r>
              <a:rPr lang="hr-HR" sz="3000" dirty="0" smtClean="0">
                <a:latin typeface="Corbel Light" pitchFamily="34" charset="0"/>
              </a:rPr>
              <a:t> „ZAŽELI danas za sretnije i bolje sutra”</a:t>
            </a:r>
            <a:r>
              <a:rPr lang="hr-HR" sz="2800" dirty="0" smtClean="0">
                <a:latin typeface="Corbel Light" pitchFamily="34" charset="0"/>
              </a:rPr>
              <a:t/>
            </a:r>
            <a:br>
              <a:rPr lang="hr-HR" sz="2800" dirty="0" smtClean="0">
                <a:latin typeface="Corbel Light" pitchFamily="34" charset="0"/>
              </a:rPr>
            </a:br>
            <a:r>
              <a:rPr lang="hr-HR" sz="2800" dirty="0" smtClean="0">
                <a:latin typeface="Corbel Light" pitchFamily="34" charset="0"/>
              </a:rPr>
              <a:t/>
            </a:r>
            <a:br>
              <a:rPr lang="hr-HR" sz="2800" dirty="0" smtClean="0">
                <a:latin typeface="Corbel Light" pitchFamily="34" charset="0"/>
              </a:rPr>
            </a:br>
            <a:r>
              <a:rPr lang="hr-HR" sz="2800" dirty="0">
                <a:latin typeface="Corbel Light" pitchFamily="34" charset="0"/>
              </a:rPr>
              <a:t> </a:t>
            </a:r>
            <a:r>
              <a:rPr lang="hr-HR" sz="2800" b="1" dirty="0" smtClean="0">
                <a:latin typeface="Corbel Light" pitchFamily="34" charset="0"/>
              </a:rPr>
              <a:t>ZAVRŠNA KONFERENCIJA</a:t>
            </a:r>
            <a:br>
              <a:rPr lang="hr-HR" sz="2800" b="1" dirty="0" smtClean="0">
                <a:latin typeface="Corbel Light" pitchFamily="34" charset="0"/>
              </a:rPr>
            </a:br>
            <a:r>
              <a:rPr lang="hr-HR" sz="2800" b="1" dirty="0" smtClean="0">
                <a:latin typeface="Corbel Light" pitchFamily="34" charset="0"/>
              </a:rPr>
              <a:t>                                                   </a:t>
            </a:r>
            <a:r>
              <a:rPr lang="hr-HR" sz="2400" dirty="0" smtClean="0">
                <a:latin typeface="Corbel Light" pitchFamily="34" charset="0"/>
              </a:rPr>
              <a:t>22. </a:t>
            </a:r>
            <a:r>
              <a:rPr lang="hr-HR" sz="2200" dirty="0" smtClean="0">
                <a:latin typeface="Corbel Light" pitchFamily="34" charset="0"/>
              </a:rPr>
              <a:t>siječnja</a:t>
            </a:r>
            <a:r>
              <a:rPr lang="hr-HR" sz="2400" dirty="0" smtClean="0">
                <a:latin typeface="Corbel Light" pitchFamily="34" charset="0"/>
              </a:rPr>
              <a:t> 2021.</a:t>
            </a:r>
            <a:endParaRPr lang="hr-HR" sz="2400" dirty="0">
              <a:latin typeface="Corbel Light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0" y="2276872"/>
            <a:ext cx="3059832" cy="227687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059832" y="4553744"/>
            <a:ext cx="3059832" cy="2304256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059832" y="0"/>
            <a:ext cx="3059832" cy="2276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D:\Zaželi\Logo\logo pla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9" y="119174"/>
            <a:ext cx="2038523" cy="20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Zaželi\Elementi vidljivosti\Ucinkoviti ljudski potencijali_boja_vec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9" y="4670775"/>
            <a:ext cx="1968104" cy="20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Zaželi\Elementi vidljivosti\Europski-strukturni-i-investicijski-fondo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0" y="417662"/>
            <a:ext cx="2872586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Zaželi\Elementi vidljivosti\Amblem-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67" y="4826587"/>
            <a:ext cx="2980090" cy="17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Zaželi\FILMIĆ\isječa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-24450"/>
          <a:stretch/>
        </p:blipFill>
        <p:spPr bwMode="auto">
          <a:xfrm>
            <a:off x="3060000" y="0"/>
            <a:ext cx="404974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Zaželi\Fotke\WhatsApp Image 2021-01-12 at 12.29.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40" y="1412776"/>
            <a:ext cx="3227676" cy="43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Zaželi\Fotke\WhatsApp Image 2021-01-12 at 12.29.5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22617"/>
            <a:ext cx="3220295" cy="42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Zaželi\Fotke\WhatsApp Image 2021-01-12 at 12.47.4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22617"/>
            <a:ext cx="3220295" cy="42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Zaželi\Fotke\WhatsApp Image 2021-01-12 at 15.19.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94" y="1422617"/>
            <a:ext cx="3224727" cy="43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Zaželi\Fotke\WhatsApp Image 2021-01-12 at 12.57.3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4331"/>
            <a:ext cx="2591295" cy="53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Zaželi\Fotke\WhatsApp Image 2021-01-12 at 12.29.5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00" y="1435728"/>
            <a:ext cx="3256387" cy="43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Zaželi\Fotke\WhatsApp Image 2021-01-12 at 13.47.4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2792"/>
            <a:ext cx="2415817" cy="42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Zaželi\Fotke\Resize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613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Zaželi\Fotke\ResizeImage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2821548"/>
            <a:ext cx="4384492" cy="32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Zaželi\Fotke\Smart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1023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Zaželi\Fotke\WhatsApp Image 2020-05-28 at 09.44.1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62" y="1691025"/>
            <a:ext cx="7408201" cy="35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FILMIĆ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Zaželi\FILMIĆ\isječa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751377" cy="3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ZAŽELI DANAS ZA SRETNIJE I BOLJE SUTRA – FAZA II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691024"/>
            <a:ext cx="7560840" cy="423184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400" dirty="0" smtClean="0"/>
              <a:t>11.1.2021. – </a:t>
            </a:r>
            <a:r>
              <a:rPr lang="hr-HR" sz="2400" dirty="0" smtClean="0">
                <a:latin typeface="Calibri Light" pitchFamily="34" charset="0"/>
                <a:cs typeface="Calibri Light" pitchFamily="34" charset="0"/>
              </a:rPr>
              <a:t>aplicirali smo se na natječaj „Zaželi-program zapošljavanja žena-faza II”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latin typeface="Calibri Light" pitchFamily="34" charset="0"/>
                <a:cs typeface="Calibri Light" pitchFamily="34" charset="0"/>
              </a:rPr>
              <a:t>18 žena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latin typeface="Calibri Light" pitchFamily="34" charset="0"/>
                <a:cs typeface="Calibri Light" pitchFamily="34" charset="0"/>
              </a:rPr>
              <a:t>130 korisnika</a:t>
            </a:r>
          </a:p>
          <a:p>
            <a:pPr>
              <a:spcAft>
                <a:spcPts val="600"/>
              </a:spcAft>
            </a:pPr>
            <a:r>
              <a:rPr lang="hr-HR" sz="2400" dirty="0">
                <a:latin typeface="Calibri Light" pitchFamily="34" charset="0"/>
                <a:cs typeface="Calibri Light" pitchFamily="34" charset="0"/>
              </a:rPr>
              <a:t>RAZDOBLJE PROVEDBE: 14 </a:t>
            </a:r>
            <a:r>
              <a:rPr lang="hr-HR" sz="2400" dirty="0" smtClean="0">
                <a:latin typeface="Calibri Light" pitchFamily="34" charset="0"/>
                <a:cs typeface="Calibri Light" pitchFamily="34" charset="0"/>
              </a:rPr>
              <a:t>mjeseci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latin typeface="Calibri Light" pitchFamily="34" charset="0"/>
                <a:cs typeface="Calibri Light" pitchFamily="34" charset="0"/>
              </a:rPr>
              <a:t>VRIJEDNOST PROJEKTA: </a:t>
            </a:r>
            <a:r>
              <a:rPr lang="hr-HR" sz="2400" b="1" dirty="0" smtClean="0">
                <a:latin typeface="Calibri Light" pitchFamily="34" charset="0"/>
                <a:cs typeface="Calibri Light" pitchFamily="34" charset="0"/>
              </a:rPr>
              <a:t>1.670.590,00kn</a:t>
            </a:r>
          </a:p>
          <a:p>
            <a:pPr>
              <a:spcAft>
                <a:spcPts val="600"/>
              </a:spcAft>
            </a:pPr>
            <a:endParaRPr lang="hr-HR" sz="2400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spcAft>
                <a:spcPts val="600"/>
              </a:spcAft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794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dirty="0">
                <a:latin typeface="Corbel Light" pitchFamily="34" charset="0"/>
              </a:rPr>
              <a:t> </a:t>
            </a:r>
            <a:r>
              <a:rPr lang="hr-HR" dirty="0" smtClean="0">
                <a:latin typeface="Corbel Light" pitchFamily="34" charset="0"/>
              </a:rPr>
              <a:t>HVALA NA PAŽNJI!</a:t>
            </a:r>
            <a:endParaRPr lang="hr-HR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/>
          <p:cNvSpPr txBox="1">
            <a:spLocks/>
          </p:cNvSpPr>
          <p:nvPr/>
        </p:nvSpPr>
        <p:spPr>
          <a:xfrm>
            <a:off x="1048616" y="5013176"/>
            <a:ext cx="74180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latin typeface="Corbel Light" pitchFamily="34" charset="0"/>
              </a:rPr>
              <a:t>Sadržaj ovog materijala isključiva je odgovornost udruge Kućna pomoć.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9021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314360"/>
            <a:ext cx="7560840" cy="46085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orbel Light" pitchFamily="34" charset="0"/>
              </a:rPr>
              <a:t>OPERATIVNI PROGRAM</a:t>
            </a:r>
            <a:r>
              <a:rPr lang="hr-HR" sz="2400" dirty="0" smtClean="0">
                <a:latin typeface="Corbel Light" pitchFamily="34" charset="0"/>
              </a:rPr>
              <a:t>: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Učinkoviti ljudski potencijali 2014.-2020., Europski socijalni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fond</a:t>
            </a:r>
            <a:endParaRPr lang="hr-HR" sz="2200" dirty="0" smtClean="0">
              <a:latin typeface="Calibri Light" pitchFamily="34" charset="0"/>
              <a:cs typeface="Calibri Light" pitchFamily="34" charset="0"/>
            </a:endParaRPr>
          </a:p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orbel Light" pitchFamily="34" charset="0"/>
              </a:rPr>
              <a:t>VRIJEDNOST PROJEKTA</a:t>
            </a:r>
            <a:r>
              <a:rPr lang="hr-HR" sz="2400" dirty="0" smtClean="0">
                <a:latin typeface="Corbel Light" pitchFamily="34" charset="0"/>
              </a:rPr>
              <a:t>: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3.858.438,11kn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orbel Light" pitchFamily="34" charset="0"/>
              </a:rPr>
              <a:t>RAZDOBLJE PROVEDBE</a:t>
            </a:r>
            <a:r>
              <a:rPr lang="hr-HR" sz="2400" dirty="0" smtClean="0">
                <a:latin typeface="Corbel Light" pitchFamily="34" charset="0"/>
              </a:rPr>
              <a:t>: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26.07.2018.-26.01.2021.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orbel Light" pitchFamily="34" charset="0"/>
              </a:rPr>
              <a:t>PARTNERI NA PROJEKTU</a:t>
            </a:r>
            <a:r>
              <a:rPr lang="hr-HR" sz="2400" dirty="0" smtClean="0">
                <a:latin typeface="Corbel Light" pitchFamily="34" charset="0"/>
              </a:rPr>
              <a:t>: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HZZ Područni ured Krapina, CZSS Zlatar Bistrica, Grad Zlatar, Općine </a:t>
            </a:r>
            <a:r>
              <a:rPr lang="hr-HR" sz="2200" b="1" dirty="0" err="1" smtClean="0">
                <a:latin typeface="Calibri Light" pitchFamily="34" charset="0"/>
                <a:cs typeface="Calibri Light" pitchFamily="34" charset="0"/>
              </a:rPr>
              <a:t>Lobor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, Novi </a:t>
            </a:r>
            <a:r>
              <a:rPr lang="hr-HR" sz="2200" b="1" dirty="0" err="1" smtClean="0">
                <a:latin typeface="Calibri Light" pitchFamily="34" charset="0"/>
                <a:cs typeface="Calibri Light" pitchFamily="34" charset="0"/>
              </a:rPr>
              <a:t>Golubovec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hr-HR" sz="2200" b="1" dirty="0" err="1" smtClean="0">
                <a:latin typeface="Calibri Light" pitchFamily="34" charset="0"/>
                <a:cs typeface="Calibri Light" pitchFamily="34" charset="0"/>
              </a:rPr>
              <a:t>Mihovljan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, Mače, Zlatar Bistrica i </a:t>
            </a:r>
            <a:r>
              <a:rPr lang="hr-HR" sz="2200" b="1" dirty="0" err="1" smtClean="0">
                <a:latin typeface="Calibri Light" pitchFamily="34" charset="0"/>
                <a:cs typeface="Calibri Light" pitchFamily="34" charset="0"/>
              </a:rPr>
              <a:t>Konjščina</a:t>
            </a:r>
            <a:endParaRPr lang="hr-HR" sz="2400" dirty="0" smtClean="0">
              <a:latin typeface="Corbel Light" pitchFamily="34" charset="0"/>
            </a:endParaRPr>
          </a:p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orbel Light" pitchFamily="34" charset="0"/>
              </a:rPr>
              <a:t>CILJ PROJEKTA</a:t>
            </a:r>
            <a:r>
              <a:rPr lang="hr-HR" sz="2400" dirty="0" smtClean="0">
                <a:latin typeface="Corbel Light" pitchFamily="34" charset="0"/>
              </a:rPr>
              <a:t>:  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uključivanje žena iz ranjivih skupina na tržište rada (18 žena), poboljšanje mogućnosti njihove </a:t>
            </a:r>
            <a:r>
              <a:rPr lang="hr-HR" sz="2200" b="1" dirty="0" err="1" smtClean="0">
                <a:latin typeface="Calibri Light" pitchFamily="34" charset="0"/>
                <a:cs typeface="Calibri Light" pitchFamily="34" charset="0"/>
              </a:rPr>
              <a:t>zapošljivosti</a:t>
            </a:r>
            <a:r>
              <a:rPr lang="hr-HR" sz="2200" b="1" dirty="0" smtClean="0">
                <a:latin typeface="Calibri Light" pitchFamily="34" charset="0"/>
                <a:cs typeface="Calibri Light" pitchFamily="34" charset="0"/>
              </a:rPr>
              <a:t> te pružanje pomoći osobama u nepovoljnom položaju (120 krajnjih korisnika)</a:t>
            </a:r>
            <a:endParaRPr lang="hr-HR" sz="2400" dirty="0">
              <a:latin typeface="Corbel Light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„ZAŽELI danas za </a:t>
            </a:r>
            <a:r>
              <a:rPr lang="hr-HR" sz="3400" dirty="0" smtClean="0">
                <a:latin typeface="Corbel Light" pitchFamily="34" charset="0"/>
              </a:rPr>
              <a:t>sretnije i bolje </a:t>
            </a:r>
            <a:r>
              <a:rPr lang="hr-HR" sz="3400" dirty="0">
                <a:latin typeface="Corbel Light" pitchFamily="34" charset="0"/>
              </a:rPr>
              <a:t>sutra”</a:t>
            </a:r>
            <a:endParaRPr lang="hr-HR" sz="3400" dirty="0"/>
          </a:p>
        </p:txBody>
      </p:sp>
      <p:pic>
        <p:nvPicPr>
          <p:cNvPr id="9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Ravni poveznik sa strelicom 39"/>
          <p:cNvCxnSpPr/>
          <p:nvPr/>
        </p:nvCxnSpPr>
        <p:spPr>
          <a:xfrm>
            <a:off x="638474" y="4125224"/>
            <a:ext cx="796597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TIMELINE PROJEKTA</a:t>
            </a:r>
            <a:endParaRPr lang="hr-HR" sz="3400" dirty="0"/>
          </a:p>
        </p:txBody>
      </p:sp>
      <p:sp>
        <p:nvSpPr>
          <p:cNvPr id="30" name="Elipsa 29"/>
          <p:cNvSpPr/>
          <p:nvPr/>
        </p:nvSpPr>
        <p:spPr>
          <a:xfrm>
            <a:off x="467544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/>
          <p:cNvSpPr/>
          <p:nvPr/>
        </p:nvSpPr>
        <p:spPr>
          <a:xfrm>
            <a:off x="1525117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2605237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/>
          <p:cNvSpPr/>
          <p:nvPr/>
        </p:nvSpPr>
        <p:spPr>
          <a:xfrm>
            <a:off x="3640263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/>
          <p:cNvSpPr/>
          <p:nvPr/>
        </p:nvSpPr>
        <p:spPr>
          <a:xfrm>
            <a:off x="4648375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/>
          <p:cNvSpPr/>
          <p:nvPr/>
        </p:nvSpPr>
        <p:spPr>
          <a:xfrm>
            <a:off x="5656487" y="3947678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/>
          <p:cNvSpPr/>
          <p:nvPr/>
        </p:nvSpPr>
        <p:spPr>
          <a:xfrm>
            <a:off x="6709693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/>
          <p:cNvSpPr/>
          <p:nvPr/>
        </p:nvSpPr>
        <p:spPr>
          <a:xfrm>
            <a:off x="7789813" y="3945204"/>
            <a:ext cx="38695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TekstniOkvir 44"/>
          <p:cNvSpPr txBox="1"/>
          <p:nvPr/>
        </p:nvSpPr>
        <p:spPr>
          <a:xfrm>
            <a:off x="-78100" y="2361317"/>
            <a:ext cx="15233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/>
              <a:t>P</a:t>
            </a:r>
            <a:r>
              <a:rPr lang="hr-HR" sz="2000" i="1" dirty="0" smtClean="0"/>
              <a:t>otpisivanje ugovora</a:t>
            </a:r>
          </a:p>
          <a:p>
            <a:pPr algn="ctr"/>
            <a:endParaRPr lang="hr-HR" sz="1600" i="1" dirty="0"/>
          </a:p>
          <a:p>
            <a:pPr algn="ctr"/>
            <a:r>
              <a:rPr lang="hr-HR" sz="1600" i="1" dirty="0" smtClean="0"/>
              <a:t> </a:t>
            </a:r>
            <a:r>
              <a:rPr lang="hr-HR" sz="2000" b="1" dirty="0" smtClean="0"/>
              <a:t>26.7.2018</a:t>
            </a:r>
            <a:r>
              <a:rPr lang="hr-HR" sz="2000" dirty="0" smtClean="0"/>
              <a:t>.</a:t>
            </a:r>
            <a:endParaRPr lang="hr-HR" sz="2000" dirty="0"/>
          </a:p>
          <a:p>
            <a:endParaRPr lang="hr-HR" dirty="0"/>
          </a:p>
        </p:txBody>
      </p:sp>
      <p:sp>
        <p:nvSpPr>
          <p:cNvPr id="46" name="TekstniOkvir 45"/>
          <p:cNvSpPr txBox="1"/>
          <p:nvPr/>
        </p:nvSpPr>
        <p:spPr>
          <a:xfrm>
            <a:off x="737631" y="4693910"/>
            <a:ext cx="1961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2</a:t>
            </a:r>
            <a:r>
              <a:rPr lang="hr-HR" sz="2000" b="1" dirty="0" smtClean="0"/>
              <a:t>.11.2018</a:t>
            </a:r>
            <a:r>
              <a:rPr lang="hr-HR" sz="2000" b="1" dirty="0" smtClean="0"/>
              <a:t>.</a:t>
            </a:r>
            <a:endParaRPr lang="hr-HR" sz="2000" b="1" dirty="0"/>
          </a:p>
          <a:p>
            <a:pPr algn="ctr"/>
            <a:r>
              <a:rPr lang="hr-HR" sz="2000" i="1" dirty="0" smtClean="0"/>
              <a:t/>
            </a:r>
            <a:br>
              <a:rPr lang="hr-HR" sz="2000" i="1" dirty="0" smtClean="0"/>
            </a:br>
            <a:r>
              <a:rPr lang="hr-HR" sz="2000" i="1" dirty="0" smtClean="0"/>
              <a:t>Početak </a:t>
            </a:r>
            <a:r>
              <a:rPr lang="hr-HR" sz="2000" i="1" dirty="0"/>
              <a:t>provođenja terenskih </a:t>
            </a:r>
            <a:r>
              <a:rPr lang="hr-HR" sz="2000" i="1" dirty="0" smtClean="0"/>
              <a:t>aktivnosti</a:t>
            </a:r>
            <a:endParaRPr lang="hr-HR" sz="2000" i="1" dirty="0"/>
          </a:p>
          <a:p>
            <a:endParaRPr lang="hr-HR" sz="2000" dirty="0"/>
          </a:p>
        </p:txBody>
      </p:sp>
      <p:sp>
        <p:nvSpPr>
          <p:cNvPr id="47" name="TekstniOkvir 46"/>
          <p:cNvSpPr txBox="1"/>
          <p:nvPr/>
        </p:nvSpPr>
        <p:spPr>
          <a:xfrm>
            <a:off x="1828553" y="2139465"/>
            <a:ext cx="1961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/>
              <a:t>P</a:t>
            </a:r>
            <a:r>
              <a:rPr lang="hr-HR" sz="2000" i="1" dirty="0" smtClean="0"/>
              <a:t>očetna konferencija</a:t>
            </a:r>
            <a:br>
              <a:rPr lang="hr-HR" sz="2000" i="1" dirty="0" smtClean="0"/>
            </a:br>
            <a:r>
              <a:rPr lang="hr-HR" sz="2000" i="1" dirty="0" smtClean="0"/>
              <a:t> </a:t>
            </a:r>
            <a:br>
              <a:rPr lang="hr-HR" sz="2000" i="1" dirty="0" smtClean="0"/>
            </a:br>
            <a:r>
              <a:rPr lang="hr-HR" sz="2000" b="1" dirty="0" smtClean="0"/>
              <a:t>9.11.2018</a:t>
            </a:r>
            <a:r>
              <a:rPr lang="hr-HR" sz="2000" b="1" dirty="0"/>
              <a:t>.</a:t>
            </a:r>
          </a:p>
          <a:p>
            <a:endParaRPr lang="hr-HR" dirty="0"/>
          </a:p>
        </p:txBody>
      </p:sp>
      <p:sp>
        <p:nvSpPr>
          <p:cNvPr id="49" name="TekstniOkvir 48"/>
          <p:cNvSpPr txBox="1"/>
          <p:nvPr/>
        </p:nvSpPr>
        <p:spPr>
          <a:xfrm>
            <a:off x="2879926" y="4674850"/>
            <a:ext cx="196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7.1.2019</a:t>
            </a:r>
            <a:r>
              <a:rPr lang="hr-HR" sz="2000" b="1" dirty="0" smtClean="0"/>
              <a:t>.</a:t>
            </a:r>
          </a:p>
          <a:p>
            <a:pPr algn="ctr"/>
            <a:endParaRPr lang="hr-HR" sz="2000" dirty="0"/>
          </a:p>
          <a:p>
            <a:pPr algn="ctr"/>
            <a:r>
              <a:rPr lang="hr-HR" sz="2000" i="1" dirty="0" smtClean="0"/>
              <a:t>Zaposlenice </a:t>
            </a:r>
            <a:r>
              <a:rPr lang="hr-HR" sz="2000" i="1" dirty="0"/>
              <a:t>krenule na tečaj </a:t>
            </a:r>
          </a:p>
        </p:txBody>
      </p:sp>
      <p:sp>
        <p:nvSpPr>
          <p:cNvPr id="50" name="TekstniOkvir 49"/>
          <p:cNvSpPr txBox="1"/>
          <p:nvPr/>
        </p:nvSpPr>
        <p:spPr>
          <a:xfrm>
            <a:off x="3888038" y="2053541"/>
            <a:ext cx="196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/>
              <a:t>Završetak tečaja i polaganje ispita 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 smtClean="0"/>
          </a:p>
          <a:p>
            <a:pPr algn="ctr"/>
            <a:r>
              <a:rPr lang="hr-HR" sz="2000" b="1" dirty="0" smtClean="0"/>
              <a:t>15.3.2019.</a:t>
            </a:r>
            <a:endParaRPr lang="hr-HR" sz="2000" b="1" dirty="0"/>
          </a:p>
        </p:txBody>
      </p:sp>
      <p:sp>
        <p:nvSpPr>
          <p:cNvPr id="51" name="TekstniOkvir 50"/>
          <p:cNvSpPr txBox="1"/>
          <p:nvPr/>
        </p:nvSpPr>
        <p:spPr>
          <a:xfrm>
            <a:off x="4870845" y="4708427"/>
            <a:ext cx="196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29.3.2019.</a:t>
            </a:r>
          </a:p>
          <a:p>
            <a:pPr algn="ctr"/>
            <a:endParaRPr lang="hr-HR" sz="2000" dirty="0"/>
          </a:p>
          <a:p>
            <a:pPr algn="ctr"/>
            <a:r>
              <a:rPr lang="hr-HR" sz="2000" i="1" dirty="0" smtClean="0"/>
              <a:t>Svečana dodjela</a:t>
            </a:r>
            <a:br>
              <a:rPr lang="hr-HR" sz="2000" i="1" dirty="0" smtClean="0"/>
            </a:br>
            <a:r>
              <a:rPr lang="hr-HR" sz="2000" i="1" dirty="0" smtClean="0"/>
              <a:t>uvjerenja</a:t>
            </a:r>
            <a:endParaRPr lang="hr-HR" sz="2000" i="1" dirty="0"/>
          </a:p>
        </p:txBody>
      </p:sp>
      <p:sp>
        <p:nvSpPr>
          <p:cNvPr id="54" name="TekstniOkvir 53"/>
          <p:cNvSpPr txBox="1"/>
          <p:nvPr/>
        </p:nvSpPr>
        <p:spPr>
          <a:xfrm>
            <a:off x="5922207" y="2187073"/>
            <a:ext cx="1961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smtClean="0"/>
              <a:t>Druga konferencija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 smtClean="0"/>
          </a:p>
          <a:p>
            <a:pPr algn="ctr"/>
            <a:r>
              <a:rPr lang="hr-HR" sz="2000" b="1" dirty="0" smtClean="0"/>
              <a:t>4.12.2019</a:t>
            </a:r>
            <a:r>
              <a:rPr lang="hr-HR" sz="1600" b="1" dirty="0" smtClean="0"/>
              <a:t>.</a:t>
            </a:r>
            <a:endParaRPr lang="hr-HR" sz="1600" b="1" dirty="0"/>
          </a:p>
        </p:txBody>
      </p:sp>
      <p:sp>
        <p:nvSpPr>
          <p:cNvPr id="55" name="TekstniOkvir 54"/>
          <p:cNvSpPr txBox="1"/>
          <p:nvPr/>
        </p:nvSpPr>
        <p:spPr>
          <a:xfrm>
            <a:off x="6983777" y="4708427"/>
            <a:ext cx="1961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30.10.2020.</a:t>
            </a:r>
            <a:br>
              <a:rPr lang="hr-HR" sz="2000" b="1" dirty="0" smtClean="0"/>
            </a:br>
            <a:endParaRPr lang="hr-HR" sz="2000" dirty="0"/>
          </a:p>
          <a:p>
            <a:pPr algn="ctr"/>
            <a:r>
              <a:rPr lang="hr-HR" sz="2000" i="1" dirty="0" smtClean="0"/>
              <a:t>Završetak provedbe</a:t>
            </a:r>
            <a:br>
              <a:rPr lang="hr-HR" sz="2000" i="1" dirty="0" smtClean="0"/>
            </a:br>
            <a:r>
              <a:rPr lang="hr-HR" sz="2000" i="1" dirty="0" smtClean="0"/>
              <a:t>terenskih aktivnosti</a:t>
            </a:r>
            <a:endParaRPr lang="hr-HR" sz="2000" i="1" dirty="0"/>
          </a:p>
        </p:txBody>
      </p:sp>
      <p:cxnSp>
        <p:nvCxnSpPr>
          <p:cNvPr id="64" name="Ravni poveznik 63"/>
          <p:cNvCxnSpPr/>
          <p:nvPr/>
        </p:nvCxnSpPr>
        <p:spPr>
          <a:xfrm>
            <a:off x="1718594" y="433387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64"/>
          <p:cNvCxnSpPr/>
          <p:nvPr/>
        </p:nvCxnSpPr>
        <p:spPr>
          <a:xfrm>
            <a:off x="7964740" y="434838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vni poveznik 65"/>
          <p:cNvCxnSpPr/>
          <p:nvPr/>
        </p:nvCxnSpPr>
        <p:spPr>
          <a:xfrm>
            <a:off x="6903170" y="352971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ni poveznik 66"/>
          <p:cNvCxnSpPr/>
          <p:nvPr/>
        </p:nvCxnSpPr>
        <p:spPr>
          <a:xfrm>
            <a:off x="5849964" y="435955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ni poveznik 67"/>
          <p:cNvCxnSpPr/>
          <p:nvPr/>
        </p:nvCxnSpPr>
        <p:spPr>
          <a:xfrm>
            <a:off x="4841852" y="352971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ni poveznik 68"/>
          <p:cNvCxnSpPr/>
          <p:nvPr/>
        </p:nvCxnSpPr>
        <p:spPr>
          <a:xfrm>
            <a:off x="3833740" y="434838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ni poveznik 69"/>
          <p:cNvCxnSpPr/>
          <p:nvPr/>
        </p:nvCxnSpPr>
        <p:spPr>
          <a:xfrm>
            <a:off x="2798714" y="352971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ni poveznik 70"/>
          <p:cNvCxnSpPr/>
          <p:nvPr/>
        </p:nvCxnSpPr>
        <p:spPr>
          <a:xfrm>
            <a:off x="683568" y="354625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2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7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/>
      <p:bldP spid="46" grpId="0"/>
      <p:bldP spid="47" grpId="0"/>
      <p:bldP spid="49" grpId="0"/>
      <p:bldP spid="50" grpId="0"/>
      <p:bldP spid="51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REZULTATI PROJEKTA</a:t>
            </a:r>
            <a:endParaRPr lang="hr-HR" sz="3400" dirty="0"/>
          </a:p>
        </p:txBody>
      </p:sp>
      <p:sp>
        <p:nvSpPr>
          <p:cNvPr id="12" name="Elipsa 11"/>
          <p:cNvSpPr/>
          <p:nvPr/>
        </p:nvSpPr>
        <p:spPr>
          <a:xfrm>
            <a:off x="7380312" y="2564904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2880</a:t>
            </a:r>
            <a:endParaRPr lang="hr-HR" sz="3200" dirty="0"/>
          </a:p>
        </p:txBody>
      </p:sp>
      <p:sp>
        <p:nvSpPr>
          <p:cNvPr id="13" name="Elipsa 12"/>
          <p:cNvSpPr/>
          <p:nvPr/>
        </p:nvSpPr>
        <p:spPr>
          <a:xfrm>
            <a:off x="4972717" y="2564904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10</a:t>
            </a:r>
            <a:endParaRPr lang="hr-HR" sz="3200" dirty="0"/>
          </a:p>
        </p:txBody>
      </p:sp>
      <p:sp>
        <p:nvSpPr>
          <p:cNvPr id="14" name="Elipsa 13"/>
          <p:cNvSpPr/>
          <p:nvPr/>
        </p:nvSpPr>
        <p:spPr>
          <a:xfrm>
            <a:off x="2627784" y="2599815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163</a:t>
            </a:r>
            <a:endParaRPr lang="hr-HR" sz="3200" dirty="0"/>
          </a:p>
        </p:txBody>
      </p:sp>
      <p:sp>
        <p:nvSpPr>
          <p:cNvPr id="15" name="Elipsa 14"/>
          <p:cNvSpPr/>
          <p:nvPr/>
        </p:nvSpPr>
        <p:spPr>
          <a:xfrm>
            <a:off x="244654" y="2570786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22</a:t>
            </a:r>
            <a:endParaRPr lang="hr-HR" sz="32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512244" y="420627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žene</a:t>
            </a:r>
            <a:endParaRPr lang="hr-HR" sz="24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2159732" y="42106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</a:t>
            </a:r>
            <a:r>
              <a:rPr lang="hr-HR" sz="2400" dirty="0" smtClean="0"/>
              <a:t>rajnjih korisnika</a:t>
            </a:r>
            <a:endParaRPr lang="hr-HR" sz="2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346839" y="4206279"/>
            <a:ext cx="269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u</a:t>
            </a:r>
            <a:r>
              <a:rPr lang="hr-HR" sz="2400" dirty="0" smtClean="0"/>
              <a:t>vjerenja o osposobljavaju/</a:t>
            </a:r>
            <a:br>
              <a:rPr lang="hr-HR" sz="2400" dirty="0" smtClean="0"/>
            </a:br>
            <a:r>
              <a:rPr lang="hr-HR" sz="2400" dirty="0" smtClean="0"/>
              <a:t>novih njegovateljica</a:t>
            </a:r>
            <a:endParaRPr lang="hr-HR" sz="24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6912260" y="423365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p</a:t>
            </a:r>
            <a:r>
              <a:rPr lang="hr-HR" sz="2400" dirty="0" smtClean="0"/>
              <a:t>odijeljenih paketa</a:t>
            </a:r>
            <a:endParaRPr lang="hr-HR" sz="2400" dirty="0"/>
          </a:p>
        </p:txBody>
      </p:sp>
      <p:sp>
        <p:nvSpPr>
          <p:cNvPr id="20" name="Naslov 7"/>
          <p:cNvSpPr txBox="1">
            <a:spLocks/>
          </p:cNvSpPr>
          <p:nvPr/>
        </p:nvSpPr>
        <p:spPr>
          <a:xfrm>
            <a:off x="1382960" y="1119525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3400" b="1" dirty="0"/>
          </a:p>
        </p:txBody>
      </p:sp>
      <p:pic>
        <p:nvPicPr>
          <p:cNvPr id="22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REZULTATI PROJEKTA</a:t>
            </a:r>
            <a:endParaRPr lang="hr-HR" sz="3400" dirty="0"/>
          </a:p>
        </p:txBody>
      </p:sp>
      <p:graphicFrame>
        <p:nvGraphicFramePr>
          <p:cNvPr id="18" name="Dijagram 17"/>
          <p:cNvGraphicFramePr/>
          <p:nvPr>
            <p:extLst>
              <p:ext uri="{D42A27DB-BD31-4B8C-83A1-F6EECF244321}">
                <p14:modId xmlns:p14="http://schemas.microsoft.com/office/powerpoint/2010/main" val="572656765"/>
              </p:ext>
            </p:extLst>
          </p:nvPr>
        </p:nvGraphicFramePr>
        <p:xfrm>
          <a:off x="1331640" y="206084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7"/>
          <p:cNvSpPr txBox="1">
            <a:spLocks/>
          </p:cNvSpPr>
          <p:nvPr/>
        </p:nvSpPr>
        <p:spPr>
          <a:xfrm>
            <a:off x="1547664" y="908720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3400" dirty="0"/>
          </a:p>
        </p:txBody>
      </p:sp>
      <p:sp>
        <p:nvSpPr>
          <p:cNvPr id="12" name="Naslov 7"/>
          <p:cNvSpPr txBox="1">
            <a:spLocks/>
          </p:cNvSpPr>
          <p:nvPr/>
        </p:nvSpPr>
        <p:spPr>
          <a:xfrm>
            <a:off x="3131840" y="908720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dirty="0" smtClean="0">
                <a:latin typeface="Corbel Light" pitchFamily="34" charset="0"/>
              </a:rPr>
              <a:t> </a:t>
            </a:r>
            <a:r>
              <a:rPr lang="hr-HR" sz="2800" i="1" dirty="0" smtClean="0">
                <a:solidFill>
                  <a:srgbClr val="333333"/>
                </a:solidFill>
                <a:latin typeface="+mn-lt"/>
              </a:rPr>
              <a:t>OSNAŽIVANJE UDRUGE</a:t>
            </a:r>
            <a:endParaRPr lang="hr-HR" sz="2800" i="1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6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REZULTATI PROJEKTA</a:t>
            </a:r>
            <a:endParaRPr lang="hr-HR" sz="3400" dirty="0"/>
          </a:p>
        </p:txBody>
      </p:sp>
      <p:graphicFrame>
        <p:nvGraphicFramePr>
          <p:cNvPr id="18" name="Dijagram 17"/>
          <p:cNvGraphicFramePr/>
          <p:nvPr>
            <p:extLst>
              <p:ext uri="{D42A27DB-BD31-4B8C-83A1-F6EECF244321}">
                <p14:modId xmlns:p14="http://schemas.microsoft.com/office/powerpoint/2010/main" val="3515661648"/>
              </p:ext>
            </p:extLst>
          </p:nvPr>
        </p:nvGraphicFramePr>
        <p:xfrm>
          <a:off x="1331640" y="206084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7"/>
          <p:cNvSpPr txBox="1">
            <a:spLocks/>
          </p:cNvSpPr>
          <p:nvPr/>
        </p:nvSpPr>
        <p:spPr>
          <a:xfrm>
            <a:off x="1547664" y="908720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r-HR" sz="3400" dirty="0"/>
          </a:p>
        </p:txBody>
      </p:sp>
      <p:sp>
        <p:nvSpPr>
          <p:cNvPr id="12" name="Naslov 7"/>
          <p:cNvSpPr txBox="1">
            <a:spLocks/>
          </p:cNvSpPr>
          <p:nvPr/>
        </p:nvSpPr>
        <p:spPr>
          <a:xfrm>
            <a:off x="2627784" y="90872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dirty="0" smtClean="0">
                <a:latin typeface="Corbel Light" pitchFamily="34" charset="0"/>
              </a:rPr>
              <a:t> </a:t>
            </a:r>
            <a:r>
              <a:rPr lang="hr-HR" sz="2800" i="1" dirty="0" smtClean="0">
                <a:solidFill>
                  <a:srgbClr val="333333"/>
                </a:solidFill>
                <a:latin typeface="+mn-lt"/>
              </a:rPr>
              <a:t>UTJECAJ NA LOKALNU ZAJEDNICU</a:t>
            </a:r>
            <a:endParaRPr lang="hr-HR" sz="2800" i="1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0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ZAHVALA  PARTNERIMA…</a:t>
            </a:r>
            <a:endParaRPr lang="hr-HR" sz="3400" dirty="0"/>
          </a:p>
        </p:txBody>
      </p:sp>
      <p:sp>
        <p:nvSpPr>
          <p:cNvPr id="7" name="Naslov 7"/>
          <p:cNvSpPr txBox="1">
            <a:spLocks/>
          </p:cNvSpPr>
          <p:nvPr/>
        </p:nvSpPr>
        <p:spPr>
          <a:xfrm>
            <a:off x="971600" y="1691024"/>
            <a:ext cx="7776864" cy="3898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i="1" dirty="0" smtClean="0">
                <a:latin typeface="Corbel Light" pitchFamily="34" charset="0"/>
              </a:rPr>
              <a:t> Zahvaljujemo se obveznim i ostalim partnerima na podrški i potpori te na suradnji za vrijeme trajanja projekta.  </a:t>
            </a:r>
            <a:endParaRPr lang="hr-HR" sz="3400" i="1" dirty="0"/>
          </a:p>
        </p:txBody>
      </p:sp>
      <p:pic>
        <p:nvPicPr>
          <p:cNvPr id="8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POHVALA ZAPOSLENICA…</a:t>
            </a:r>
            <a:endParaRPr lang="hr-HR" sz="3400" dirty="0"/>
          </a:p>
        </p:txBody>
      </p:sp>
      <p:sp>
        <p:nvSpPr>
          <p:cNvPr id="7" name="Naslov 7"/>
          <p:cNvSpPr txBox="1">
            <a:spLocks/>
          </p:cNvSpPr>
          <p:nvPr/>
        </p:nvSpPr>
        <p:spPr>
          <a:xfrm>
            <a:off x="971600" y="1691024"/>
            <a:ext cx="7776864" cy="3898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i="1" dirty="0" smtClean="0">
                <a:latin typeface="Corbel Light" pitchFamily="34" charset="0"/>
              </a:rPr>
              <a:t>.  </a:t>
            </a:r>
            <a:endParaRPr lang="hr-HR" sz="3400" i="1" dirty="0"/>
          </a:p>
        </p:txBody>
      </p:sp>
      <p:pic>
        <p:nvPicPr>
          <p:cNvPr id="8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7"/>
          <p:cNvSpPr txBox="1">
            <a:spLocks/>
          </p:cNvSpPr>
          <p:nvPr/>
        </p:nvSpPr>
        <p:spPr>
          <a:xfrm>
            <a:off x="1501316" y="1556792"/>
            <a:ext cx="6717432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400" dirty="0" smtClean="0">
                <a:latin typeface="Corbel Light" pitchFamily="34" charset="0"/>
              </a:rPr>
              <a:t> …</a:t>
            </a:r>
            <a:r>
              <a:rPr lang="hr-HR" sz="3400" i="1" dirty="0" smtClean="0">
                <a:latin typeface="Corbel Light" pitchFamily="34" charset="0"/>
              </a:rPr>
              <a:t>za odgovorno, savjesno i sa srcem obavljanje posla na zadovoljstvo krajnjih korisnika.</a:t>
            </a:r>
            <a:endParaRPr lang="hr-HR" sz="3400" i="1" dirty="0"/>
          </a:p>
        </p:txBody>
      </p:sp>
    </p:spTree>
    <p:extLst>
      <p:ext uri="{BB962C8B-B14F-4D97-AF65-F5344CB8AC3E}">
        <p14:creationId xmlns:p14="http://schemas.microsoft.com/office/powerpoint/2010/main" val="34041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180303" y="-4768"/>
            <a:ext cx="1191314" cy="1129512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-11011" y="1124744"/>
            <a:ext cx="1191314" cy="1132562"/>
          </a:xfrm>
          <a:prstGeom prst="rect">
            <a:avLst/>
          </a:prstGeom>
          <a:solidFill>
            <a:srgbClr val="38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D:\Zaželi\Logo\logo pla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" y="74188"/>
            <a:ext cx="997362" cy="9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7"/>
          <p:cNvSpPr>
            <a:spLocks noGrp="1"/>
          </p:cNvSpPr>
          <p:nvPr>
            <p:ph type="title"/>
          </p:nvPr>
        </p:nvSpPr>
        <p:spPr>
          <a:xfrm>
            <a:off x="2319064" y="-18256"/>
            <a:ext cx="6717432" cy="1143000"/>
          </a:xfrm>
        </p:spPr>
        <p:txBody>
          <a:bodyPr>
            <a:noAutofit/>
          </a:bodyPr>
          <a:lstStyle/>
          <a:p>
            <a:pPr algn="l"/>
            <a:r>
              <a:rPr lang="hr-HR" sz="3400" dirty="0">
                <a:latin typeface="Corbel Light" pitchFamily="34" charset="0"/>
              </a:rPr>
              <a:t> </a:t>
            </a:r>
            <a:r>
              <a:rPr lang="hr-HR" sz="3400" dirty="0" smtClean="0">
                <a:latin typeface="Corbel Light" pitchFamily="34" charset="0"/>
              </a:rPr>
              <a:t>FOTOGRAFIJE</a:t>
            </a:r>
            <a:endParaRPr lang="hr-HR" sz="3400" dirty="0"/>
          </a:p>
        </p:txBody>
      </p:sp>
      <p:pic>
        <p:nvPicPr>
          <p:cNvPr id="7" name="Picture 2" descr="D:\Zaželi\Elementi vidljivosti\EU ele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22872"/>
            <a:ext cx="2736304" cy="8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Zaželi\Fotke\80461952_1786710878127411_920334203596308480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48" y="1340768"/>
            <a:ext cx="5947803" cy="44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334</Words>
  <Application>Microsoft Office PowerPoint</Application>
  <PresentationFormat>Prikaz na zaslonu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Tema sustava Office</vt:lpstr>
      <vt:lpstr> „ZAŽELI danas za sretnije i bolje sutra”   ZAVRŠNA KONFERENCIJA                                                    22. siječnja 2021.</vt:lpstr>
      <vt:lpstr> „ZAŽELI danas za sretnije i bolje sutra”</vt:lpstr>
      <vt:lpstr> TIMELINE PROJEKTA</vt:lpstr>
      <vt:lpstr> REZULTATI PROJEKTA</vt:lpstr>
      <vt:lpstr> REZULTATI PROJEKTA</vt:lpstr>
      <vt:lpstr> REZULTATI PROJEKTA</vt:lpstr>
      <vt:lpstr> ZAHVALA  PARTNERIMA…</vt:lpstr>
      <vt:lpstr> POHVALA ZAPOSLENICA…</vt:lpstr>
      <vt:lpstr> FOTOGRAFIJE</vt:lpstr>
      <vt:lpstr> FOTOGRAFIJE</vt:lpstr>
      <vt:lpstr> FOTOGRAFIJE</vt:lpstr>
      <vt:lpstr> FOTOGRAFIJE</vt:lpstr>
      <vt:lpstr> FOTOGRAFIJE</vt:lpstr>
      <vt:lpstr> FOTOGRAFIJE</vt:lpstr>
      <vt:lpstr> FOTOGRAFIJE</vt:lpstr>
      <vt:lpstr> FILMIĆ</vt:lpstr>
      <vt:lpstr> ZAŽELI DANAS ZA SRETNIJE I BOLJE SUTRA – FAZA II</vt:lpstr>
      <vt:lpstr> 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Lidija</dc:creator>
  <cp:lastModifiedBy>Lidija</cp:lastModifiedBy>
  <cp:revision>73</cp:revision>
  <cp:lastPrinted>2021-01-22T11:49:19Z</cp:lastPrinted>
  <dcterms:created xsi:type="dcterms:W3CDTF">2021-01-15T12:20:19Z</dcterms:created>
  <dcterms:modified xsi:type="dcterms:W3CDTF">2021-01-22T13:47:36Z</dcterms:modified>
</cp:coreProperties>
</file>